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95" r:id="rId3"/>
    <p:sldId id="294" r:id="rId4"/>
    <p:sldId id="296" r:id="rId5"/>
    <p:sldId id="297" r:id="rId6"/>
    <p:sldId id="298" r:id="rId7"/>
    <p:sldId id="299" r:id="rId8"/>
    <p:sldId id="333" r:id="rId9"/>
    <p:sldId id="286" r:id="rId10"/>
    <p:sldId id="335" r:id="rId11"/>
    <p:sldId id="301" r:id="rId12"/>
    <p:sldId id="311" r:id="rId13"/>
    <p:sldId id="312" r:id="rId14"/>
    <p:sldId id="318" r:id="rId15"/>
    <p:sldId id="316" r:id="rId16"/>
    <p:sldId id="319" r:id="rId17"/>
    <p:sldId id="321" r:id="rId18"/>
    <p:sldId id="317" r:id="rId19"/>
    <p:sldId id="332" r:id="rId20"/>
    <p:sldId id="326" r:id="rId21"/>
    <p:sldId id="300" r:id="rId22"/>
    <p:sldId id="328" r:id="rId23"/>
    <p:sldId id="309" r:id="rId24"/>
    <p:sldId id="308" r:id="rId25"/>
    <p:sldId id="306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FD9D4BBE-59F4-4426-B19F-D55F8EAB6001}">
          <p14:sldIdLst>
            <p14:sldId id="289"/>
            <p14:sldId id="295"/>
            <p14:sldId id="294"/>
            <p14:sldId id="296"/>
            <p14:sldId id="297"/>
            <p14:sldId id="298"/>
            <p14:sldId id="299"/>
            <p14:sldId id="333"/>
            <p14:sldId id="286"/>
            <p14:sldId id="335"/>
            <p14:sldId id="301"/>
            <p14:sldId id="311"/>
            <p14:sldId id="312"/>
            <p14:sldId id="318"/>
            <p14:sldId id="316"/>
            <p14:sldId id="319"/>
            <p14:sldId id="321"/>
            <p14:sldId id="317"/>
            <p14:sldId id="332"/>
            <p14:sldId id="326"/>
            <p14:sldId id="300"/>
            <p14:sldId id="328"/>
            <p14:sldId id="309"/>
            <p14:sldId id="308"/>
            <p14:sldId id="306"/>
          </p14:sldIdLst>
        </p14:section>
        <p14:section name="제목 없는 구역" id="{E8061043-2053-437A-A23B-667A70D2AED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A269"/>
    <a:srgbClr val="276748"/>
    <a:srgbClr val="276749"/>
    <a:srgbClr val="A6A6A6"/>
    <a:srgbClr val="86C8A8"/>
    <a:srgbClr val="9AA6B5"/>
    <a:srgbClr val="379C64"/>
    <a:srgbClr val="3B4048"/>
    <a:srgbClr val="556172"/>
    <a:srgbClr val="717F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4660"/>
  </p:normalViewPr>
  <p:slideViewPr>
    <p:cSldViewPr snapToGrid="0">
      <p:cViewPr varScale="1">
        <p:scale>
          <a:sx n="74" d="100"/>
          <a:sy n="74" d="100"/>
        </p:scale>
        <p:origin x="9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181102362204723E-2"/>
          <c:y val="0"/>
          <c:w val="0.93281889763779524"/>
          <c:h val="0.8736315791170532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스마트폰 보급률</c:v>
                </c:pt>
              </c:strCache>
            </c:strRef>
          </c:tx>
          <c:spPr>
            <a:ln w="1905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tx1">
                  <a:lumMod val="85000"/>
                  <a:lumOff val="15000"/>
                </a:schemeClr>
              </a:solidFill>
              <a:ln w="9525">
                <a:solidFill>
                  <a:schemeClr val="bg1">
                    <a:alpha val="92000"/>
                  </a:schemeClr>
                </a:solidFill>
              </a:ln>
              <a:effectLst/>
            </c:spPr>
          </c:marker>
          <c:dLbls>
            <c:dLbl>
              <c:idx val="6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altLang="ko-KR" sz="1500" b="0" i="0" u="none" strike="noStrike" kern="1200" spc="-30" baseline="0">
                      <a:solidFill>
                        <a:schemeClr val="tx1"/>
                      </a:solidFill>
                      <a:latin typeface="G마켓 산스 Bold" panose="02000000000000000000" pitchFamily="50" charset="-127"/>
                      <a:ea typeface="G마켓 산스 Bold" panose="02000000000000000000" pitchFamily="50" charset="-127"/>
                      <a:cs typeface="KoPubWorld돋움체 Light" panose="00000300000000000000" pitchFamily="2" charset="-127"/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CAD2-41E0-94E5-F3F0A0CCE390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1500" b="0" i="0" u="none" strike="noStrike" kern="1200" spc="-30" baseline="0">
                    <a:solidFill>
                      <a:srgbClr val="BFBFBF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  <a:cs typeface="KoPubWorld돋움체 Light" panose="00000300000000000000" pitchFamily="2" charset="-127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</c:numCache>
            </c:numRef>
          </c:cat>
          <c:val>
            <c:numRef>
              <c:f>Sheet1!$B$2:$B$8</c:f>
              <c:numCache>
                <c:formatCode>0.00%</c:formatCode>
                <c:ptCount val="7"/>
                <c:pt idx="0">
                  <c:v>0.72399999999999998</c:v>
                </c:pt>
                <c:pt idx="1">
                  <c:v>0.79200000000000004</c:v>
                </c:pt>
                <c:pt idx="2">
                  <c:v>0.84799999999999998</c:v>
                </c:pt>
                <c:pt idx="3">
                  <c:v>0.89500000000000002</c:v>
                </c:pt>
                <c:pt idx="4">
                  <c:v>0.92600000000000005</c:v>
                </c:pt>
                <c:pt idx="5">
                  <c:v>0.95199999999999996</c:v>
                </c:pt>
                <c:pt idx="6">
                  <c:v>0.96899999999999997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D2-41E0-94E5-F3F0A0CCE3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고령층 스마트폰 사용율</c:v>
                </c:pt>
              </c:strCache>
            </c:strRef>
          </c:tx>
          <c:spPr>
            <a:ln w="190500" cap="rnd">
              <a:solidFill>
                <a:srgbClr val="276748">
                  <a:alpha val="97000"/>
                </a:srgbClr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276748"/>
              </a:solidFill>
              <a:ln w="9525">
                <a:solidFill>
                  <a:schemeClr val="bg1"/>
                </a:solidFill>
              </a:ln>
              <a:effectLst/>
            </c:spPr>
          </c:marker>
          <c:dLbls>
            <c:dLbl>
              <c:idx val="6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altLang="ko-KR" sz="1500" b="0" i="0" u="none" strike="noStrike" kern="1200" spc="-30" baseline="0">
                      <a:solidFill>
                        <a:srgbClr val="276748"/>
                      </a:solidFill>
                      <a:latin typeface="G마켓 산스 Bold" panose="02000000000000000000" pitchFamily="50" charset="-127"/>
                      <a:ea typeface="G마켓 산스 Bold" panose="02000000000000000000" pitchFamily="50" charset="-127"/>
                      <a:cs typeface="KoPubWorld돋움체 Light" panose="00000300000000000000" pitchFamily="2" charset="-127"/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AD2-41E0-94E5-F3F0A0CCE390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ko-KR" sz="1500" b="0" i="0" u="none" strike="noStrike" kern="1200" spc="-30" baseline="0">
                    <a:solidFill>
                      <a:srgbClr val="BFBFBF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  <a:cs typeface="KoPubWorld돋움체 Light" panose="00000300000000000000" pitchFamily="2" charset="-127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</c:numCache>
            </c:numRef>
          </c:cat>
          <c:val>
            <c:numRef>
              <c:f>Sheet1!$C$2:$C$8</c:f>
              <c:numCache>
                <c:formatCode>0.00%</c:formatCode>
                <c:ptCount val="7"/>
                <c:pt idx="0">
                  <c:v>0.224</c:v>
                </c:pt>
                <c:pt idx="1">
                  <c:v>0.29699999999999999</c:v>
                </c:pt>
                <c:pt idx="2">
                  <c:v>0.35899999999999999</c:v>
                </c:pt>
                <c:pt idx="3">
                  <c:v>0.42699999999999999</c:v>
                </c:pt>
                <c:pt idx="4">
                  <c:v>0.51</c:v>
                </c:pt>
                <c:pt idx="5">
                  <c:v>0.59899999999999998</c:v>
                </c:pt>
                <c:pt idx="6">
                  <c:v>0.64100000000000001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D2-41E0-94E5-F3F0A0CCE390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59226431"/>
        <c:axId val="1959225599"/>
      </c:lineChart>
      <c:catAx>
        <c:axId val="195922643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algn="l" defTabSz="914400" rtl="0" eaLnBrk="1" latinLnBrk="1" hangingPunct="1">
              <a:defRPr lang="en-US" altLang="ko-KR" sz="1300" b="0" i="0" u="none" strike="noStrike" kern="1200" spc="-30" baseline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959225599"/>
        <c:crosses val="autoZero"/>
        <c:auto val="1"/>
        <c:lblAlgn val="ctr"/>
        <c:lblOffset val="100"/>
        <c:noMultiLvlLbl val="0"/>
      </c:catAx>
      <c:valAx>
        <c:axId val="1959225599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extTo"/>
        <c:crossAx val="1959226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368606469602879E-2"/>
          <c:y val="7.407410043726248E-3"/>
          <c:w val="0.85244002100795613"/>
          <c:h val="0.9925925915124805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수치</c:v>
                </c:pt>
              </c:strCache>
            </c:strRef>
          </c:tx>
          <c:spPr>
            <a:solidFill>
              <a:srgbClr val="FF414D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rgbClr val="27674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ADC-4B5D-B5A2-B36FA07A56B2}"/>
              </c:ext>
            </c:extLst>
          </c:dPt>
          <c:dPt>
            <c:idx val="1"/>
            <c:bubble3D val="0"/>
            <c:spPr>
              <a:solidFill>
                <a:srgbClr val="38A269">
                  <a:alpha val="8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ADC-4B5D-B5A2-B36FA07A56B2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ko-KR" sz="2500" b="0" i="0" u="none" strike="noStrike" kern="1200" spc="-30" baseline="0">
                    <a:solidFill>
                      <a:schemeClr val="bg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  <a:cs typeface="KoPubWorld돋움체 Light" panose="00000300000000000000" pitchFamily="2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ADC-4B5D-B5A2-B36FA07A56B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BFBFB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7674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DAC-41ED-A7B5-EF38A0842A05}"/>
              </c:ext>
            </c:extLst>
          </c:dPt>
          <c:dPt>
            <c:idx val="1"/>
            <c:invertIfNegative val="0"/>
            <c:bubble3D val="0"/>
            <c:spPr>
              <a:solidFill>
                <a:srgbClr val="38A26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643C-4AAD-8E00-91AFE127A867}"/>
              </c:ext>
            </c:extLst>
          </c:dPt>
          <c:dPt>
            <c:idx val="3"/>
            <c:invertIfNegative val="0"/>
            <c:bubble3D val="0"/>
            <c:spPr>
              <a:solidFill>
                <a:srgbClr val="BFBFB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DAC-41ED-A7B5-EF38A0842A05}"/>
              </c:ext>
            </c:extLst>
          </c:dPt>
          <c:dLbls>
            <c:dLbl>
              <c:idx val="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altLang="ko-KR" sz="1500" b="0" i="0" u="none" strike="noStrike" kern="1200" spc="-30" baseline="0">
                      <a:solidFill>
                        <a:srgbClr val="276748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ADAC-41ED-A7B5-EF38A0842A05}"/>
                </c:ext>
              </c:extLst>
            </c:dLbl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altLang="ko-KR" sz="1500" b="0" i="0" u="none" strike="noStrike" kern="1200" spc="-30" baseline="0">
                      <a:solidFill>
                        <a:srgbClr val="38A269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643C-4AAD-8E00-91AFE127A867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ko-KR" sz="1500" b="0" i="0" u="none" strike="noStrike" kern="1200" spc="-30" baseline="0">
                    <a:solidFill>
                      <a:srgbClr val="BFBFB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문자보내기/받기</c:v>
                </c:pt>
                <c:pt idx="1">
                  <c:v>사진/동영상촬영</c:v>
                </c:pt>
                <c:pt idx="2">
                  <c:v>정보검색</c:v>
                </c:pt>
                <c:pt idx="3">
                  <c:v>동영상시청</c:v>
                </c:pt>
                <c:pt idx="4">
                  <c:v>SNS서비스</c:v>
                </c:pt>
                <c:pt idx="5">
                  <c:v>음악감상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 formatCode="0.00%">
                  <c:v>0.81100000000000005</c:v>
                </c:pt>
                <c:pt idx="1">
                  <c:v>0.65</c:v>
                </c:pt>
                <c:pt idx="2" formatCode="0.00%">
                  <c:v>0.56899999999999995</c:v>
                </c:pt>
                <c:pt idx="3" formatCode="0.00%">
                  <c:v>0.40899999999999997</c:v>
                </c:pt>
                <c:pt idx="4" formatCode="0.00%">
                  <c:v>0.318</c:v>
                </c:pt>
                <c:pt idx="5" formatCode="0.00%">
                  <c:v>0.307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DAC-41ED-A7B5-EF38A0842A0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692060015"/>
        <c:axId val="1692060431"/>
      </c:barChart>
      <c:catAx>
        <c:axId val="169206001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algn="l" defTabSz="914400" rtl="0" eaLnBrk="1" latinLnBrk="1" hangingPunct="1">
              <a:defRPr lang="en-US" altLang="ko-KR" sz="1300" b="0" i="0" u="none" strike="noStrike" kern="1200" spc="-30" baseline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692060431"/>
        <c:crosses val="autoZero"/>
        <c:auto val="1"/>
        <c:lblAlgn val="ctr"/>
        <c:lblOffset val="100"/>
        <c:noMultiLvlLbl val="0"/>
      </c:catAx>
      <c:valAx>
        <c:axId val="1692060431"/>
        <c:scaling>
          <c:orientation val="minMax"/>
        </c:scaling>
        <c:delete val="1"/>
        <c:axPos val="b"/>
        <c:numFmt formatCode="0.00%" sourceLinked="1"/>
        <c:majorTickMark val="out"/>
        <c:minorTickMark val="none"/>
        <c:tickLblPos val="nextTo"/>
        <c:crossAx val="1692060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BFBFB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7674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DAC-41ED-A7B5-EF38A0842A05}"/>
              </c:ext>
            </c:extLst>
          </c:dPt>
          <c:dPt>
            <c:idx val="3"/>
            <c:invertIfNegative val="0"/>
            <c:bubble3D val="0"/>
            <c:spPr>
              <a:solidFill>
                <a:srgbClr val="BFBFB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DAC-41ED-A7B5-EF38A0842A0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altLang="ko-KR" sz="1500" b="0" i="0" u="none" strike="noStrike" kern="1200" spc="-30" baseline="0">
                      <a:solidFill>
                        <a:srgbClr val="276748"/>
                      </a:solidFill>
                      <a:latin typeface="G마켓 산스 Bold" panose="02000000000000000000" pitchFamily="50" charset="-127"/>
                      <a:ea typeface="G마켓 산스 Bold" panose="02000000000000000000" pitchFamily="50" charset="-127"/>
                      <a:cs typeface="KoPubWorld돋움체 Light" panose="00000300000000000000" pitchFamily="2" charset="-127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ADAC-41ED-A7B5-EF38A0842A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ko-KR" sz="1500" b="0" i="0" u="none" strike="noStrike" kern="1200" spc="-30" baseline="0">
                    <a:solidFill>
                      <a:srgbClr val="BFBFBF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  <a:cs typeface="KoPubWorld돋움체 Light" panose="00000300000000000000" pitchFamily="2" charset="-127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문자보내기/받기</c:v>
                </c:pt>
                <c:pt idx="1">
                  <c:v>사진/동영상촬영</c:v>
                </c:pt>
                <c:pt idx="2">
                  <c:v>정보검색</c:v>
                </c:pt>
                <c:pt idx="3">
                  <c:v>동영상시청</c:v>
                </c:pt>
                <c:pt idx="4">
                  <c:v>SNS서비스</c:v>
                </c:pt>
                <c:pt idx="5">
                  <c:v>음악감상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 formatCode="0.00%">
                  <c:v>0.81100000000000005</c:v>
                </c:pt>
                <c:pt idx="1">
                  <c:v>0.65</c:v>
                </c:pt>
                <c:pt idx="2" formatCode="0.00%">
                  <c:v>0.56899999999999995</c:v>
                </c:pt>
                <c:pt idx="3" formatCode="0.00%">
                  <c:v>0.40899999999999997</c:v>
                </c:pt>
                <c:pt idx="4" formatCode="0.00%">
                  <c:v>0.318</c:v>
                </c:pt>
                <c:pt idx="5" formatCode="0.00%">
                  <c:v>0.307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DAC-41ED-A7B5-EF38A0842A0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692060015"/>
        <c:axId val="1692060431"/>
      </c:barChart>
      <c:catAx>
        <c:axId val="169206001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algn="l" defTabSz="914400" rtl="0" eaLnBrk="1" latinLnBrk="1" hangingPunct="1">
              <a:defRPr lang="en-US" altLang="ko-KR" sz="1300" b="0" i="0" u="none" strike="noStrike" kern="1200" spc="-30" baseline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692060431"/>
        <c:crosses val="autoZero"/>
        <c:auto val="1"/>
        <c:lblAlgn val="ctr"/>
        <c:lblOffset val="100"/>
        <c:noMultiLvlLbl val="0"/>
      </c:catAx>
      <c:valAx>
        <c:axId val="1692060431"/>
        <c:scaling>
          <c:orientation val="minMax"/>
        </c:scaling>
        <c:delete val="1"/>
        <c:axPos val="b"/>
        <c:numFmt formatCode="0.00%" sourceLinked="1"/>
        <c:majorTickMark val="out"/>
        <c:minorTickMark val="none"/>
        <c:tickLblPos val="nextTo"/>
        <c:crossAx val="1692060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21493-8F09-470F-84C6-029DDD9FF0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6D32844-B5A8-4FB7-858C-5B62F1B353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727CFD-DE02-4BBD-9B88-421CB2453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F38F-7D56-4596-B3EB-32A2FEC46DD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AF3C7-95C8-4335-A1C7-1EA4B8E48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A3F5F-4393-49D2-A464-14471EB97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29F38-A650-4D7C-BE31-5C2E96E39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304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200F5-DA68-47DB-AE82-E7FB296F2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751762-88FF-4903-B945-86191BE1B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55C0B1-5344-487A-97CB-DEA0EA568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F38F-7D56-4596-B3EB-32A2FEC46DD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5B877-98B0-4F1C-8947-B6FE2E2FB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824F4E-F238-4587-A8BE-B1493E369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29F38-A650-4D7C-BE31-5C2E96E39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0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3E14FDF-03CD-4475-B5B4-9889F2495C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B4EA1E-E26A-45F5-907E-8D90E45D4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8F17DD-2330-4674-8359-FF658CF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F38F-7D56-4596-B3EB-32A2FEC46DD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7AC9D3-4729-49B1-BA07-BC4641B88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02C4DD-05F8-4EB5-A4AD-F75D05B06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29F38-A650-4D7C-BE31-5C2E96E39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188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80B84-42E3-4FF5-B8F7-ABA14415B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B654AC-2C46-49AE-8695-9BD47A81D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8AF1A2-45C5-4CFE-85D6-F49938450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F38F-7D56-4596-B3EB-32A2FEC46DD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548B27-9B0B-48AE-AA89-FFADA06C2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413F1E-3230-4E5B-8910-16EE94C23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29F38-A650-4D7C-BE31-5C2E96E39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255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DA134A-8911-4061-9020-A74218E61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888A8-1991-4144-974B-B844E82F9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66A8F-5BEB-4526-A294-D23044D16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F38F-7D56-4596-B3EB-32A2FEC46DD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ADD89-2F0A-4EA9-BDF8-2EDDCA77B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6CEE94-0936-4FDB-BC91-07AB328A0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29F38-A650-4D7C-BE31-5C2E96E39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628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B1863-3CE4-45C3-8011-02384479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FE2C58-01F9-4BA2-8F7C-0B388D431A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9D998D-01D9-4C6C-B5E7-3649FE902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7BDF6C-5A26-4737-B68F-62F757177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F38F-7D56-4596-B3EB-32A2FEC46DD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94BC07-CEF8-4E47-8107-E7C65DD52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CABCD7-3BEC-4363-BEA2-591CD312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29F38-A650-4D7C-BE31-5C2E96E39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587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DCBCA-364F-4664-A4AB-CD515B686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D1A4BD-266B-40C5-99B6-F4EA8DF6C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35D911-4C35-4F59-9CBE-1DCBC4DB0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0EF192-8756-4233-B077-D3490A296F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4E5775C-C2A2-4907-BF76-512666CC06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4A95A7-2FEE-4FCD-B840-CCD196AE1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F38F-7D56-4596-B3EB-32A2FEC46DD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D80C64-4D5C-4BFB-8D3A-5A5A059F4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29DCCC1-381F-42BC-9F31-1E056F012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29F38-A650-4D7C-BE31-5C2E96E39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12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BB4A2B-0849-4DD2-B342-B3166E0ED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919A97-8855-48B1-B667-2A9CC96D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F38F-7D56-4596-B3EB-32A2FEC46DD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23DC07-97B6-465D-81FE-8AFF6846C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0181B9-0227-4D45-AC80-F201CE75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29F38-A650-4D7C-BE31-5C2E96E39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538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F6ED19-47D5-40E2-BB48-DAE454E7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F38F-7D56-4596-B3EB-32A2FEC46DD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D9D021-0495-4A1F-BE6C-BE79356F6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48651E-16C3-403A-94E3-2FCD32E51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29F38-A650-4D7C-BE31-5C2E96E39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112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A6E36-E4F8-4B0F-8377-A8CD0F410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9238F5-8808-4D03-921C-D3560C402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2F5AFB-D141-43D3-9AFB-75858E8ED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8E54BD-5912-45A8-8C1C-67B51F463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F38F-7D56-4596-B3EB-32A2FEC46DD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5C6BCD-CB3B-4C61-A889-4EDE1EB8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732EAD-D42F-4716-8E87-7EE80D4D6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29F38-A650-4D7C-BE31-5C2E96E39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533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44FFC-B001-4B34-BDF5-EE1B98A6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BE1EF1-4272-485E-8B1B-4888D8DAD9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2ABA08-32E8-4C3E-8CE0-E90BF355C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E7DAAE-83CD-4308-995E-5FC9AE4C3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F38F-7D56-4596-B3EB-32A2FEC46DD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C4354E-AD64-4013-A83F-5D613CA75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0B0CD8-904E-4886-B13E-60B2E87D5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29F38-A650-4D7C-BE31-5C2E96E39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739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B624B4-C466-47BD-BEDF-816504232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46F083-E59A-4333-A197-0DA87FD34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252E41-D476-4A2B-A998-D351F29C18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8F38F-7D56-4596-B3EB-32A2FEC46DD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007B1A-7A5E-40EC-BB86-784FEABBE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C877C-FC88-4D9B-A7C2-1FA6832D4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29F38-A650-4D7C-BE31-5C2E96E39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72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F5494D2-F0C1-4613-A86C-997036FDA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2" r="9910" b="16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D12EA4-66AA-4A05-A61B-C76E126865E7}"/>
              </a:ext>
            </a:extLst>
          </p:cNvPr>
          <p:cNvSpPr/>
          <p:nvPr/>
        </p:nvSpPr>
        <p:spPr>
          <a:xfrm>
            <a:off x="0" y="0"/>
            <a:ext cx="1220724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7E62F6-1DCF-44DC-96D8-11E25346C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20" y="2779899"/>
            <a:ext cx="4356952" cy="7668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E93D5A-4160-4E89-97B0-7494849E3343}"/>
              </a:ext>
            </a:extLst>
          </p:cNvPr>
          <p:cNvSpPr txBox="1"/>
          <p:nvPr/>
        </p:nvSpPr>
        <p:spPr>
          <a:xfrm>
            <a:off x="378720" y="3708768"/>
            <a:ext cx="610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단</a:t>
            </a:r>
            <a:r>
              <a:rPr lang="en-US" altLang="ko-KR" sz="1800" dirty="0"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 1</a:t>
            </a:r>
            <a:r>
              <a:rPr lang="ko-KR" altLang="en-US" sz="1800" dirty="0"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초 만에 노인을 위한 서비스를 찾아 줄 수 있는 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C09B93-6645-4C72-B66D-B2C6217F2591}"/>
              </a:ext>
            </a:extLst>
          </p:cNvPr>
          <p:cNvSpPr txBox="1"/>
          <p:nvPr/>
        </p:nvSpPr>
        <p:spPr>
          <a:xfrm>
            <a:off x="3043178" y="6482426"/>
            <a:ext cx="610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BOA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4416D3-B93B-45F8-82DB-6CEC8527E9D6}"/>
              </a:ext>
            </a:extLst>
          </p:cNvPr>
          <p:cNvSpPr txBox="1"/>
          <p:nvPr/>
        </p:nvSpPr>
        <p:spPr>
          <a:xfrm>
            <a:off x="4555154" y="5033212"/>
            <a:ext cx="7173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38A269">
                    <a:alpha val="20000"/>
                  </a:srgbClr>
                </a:solidFill>
                <a:latin typeface="Sandoll 프레스 Original" panose="020B0600000101010101" pitchFamily="34" charset="-127"/>
                <a:ea typeface="Sandoll 프레스 Original" panose="020B0600000101010101" pitchFamily="34" charset="-127"/>
                <a:cs typeface="KoPubWorld돋움체 Bold" panose="00000800000000000000" pitchFamily="2" charset="-127"/>
              </a:rPr>
              <a:t>#</a:t>
            </a:r>
            <a:r>
              <a:rPr lang="ko-KR" altLang="en-US" sz="7200" dirty="0">
                <a:solidFill>
                  <a:srgbClr val="38A269">
                    <a:alpha val="20000"/>
                  </a:srgbClr>
                </a:solidFill>
                <a:latin typeface="Sandoll 프레스 Original" panose="020B0600000101010101" pitchFamily="34" charset="-127"/>
                <a:ea typeface="Sandoll 프레스 Original" panose="020B0600000101010101" pitchFamily="34" charset="-127"/>
                <a:cs typeface="KoPubWorld돋움체 Bold" panose="00000800000000000000" pitchFamily="2" charset="-127"/>
              </a:rPr>
              <a:t>노인 </a:t>
            </a:r>
            <a:r>
              <a:rPr lang="en-US" altLang="ko-KR" sz="7200" dirty="0">
                <a:solidFill>
                  <a:srgbClr val="38A269">
                    <a:alpha val="20000"/>
                  </a:srgbClr>
                </a:solidFill>
                <a:latin typeface="Sandoll 프레스 Original" panose="020B0600000101010101" pitchFamily="34" charset="-127"/>
                <a:ea typeface="Sandoll 프레스 Original" panose="020B0600000101010101" pitchFamily="34" charset="-127"/>
                <a:cs typeface="KoPubWorld돋움체 Bold" panose="00000800000000000000" pitchFamily="2" charset="-127"/>
              </a:rPr>
              <a:t>#</a:t>
            </a:r>
            <a:r>
              <a:rPr lang="ko-KR" altLang="en-US" sz="7200" dirty="0">
                <a:solidFill>
                  <a:srgbClr val="38A269">
                    <a:alpha val="20000"/>
                  </a:srgbClr>
                </a:solidFill>
                <a:latin typeface="Sandoll 프레스 Original" panose="020B0600000101010101" pitchFamily="34" charset="-127"/>
                <a:ea typeface="Sandoll 프레스 Original" panose="020B0600000101010101" pitchFamily="34" charset="-127"/>
                <a:cs typeface="KoPubWorld돋움체 Bold" panose="00000800000000000000" pitchFamily="2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3756460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부제목 2">
            <a:extLst>
              <a:ext uri="{FF2B5EF4-FFF2-40B4-BE49-F238E27FC236}">
                <a16:creationId xmlns:a16="http://schemas.microsoft.com/office/drawing/2014/main" id="{4AD7EF49-1C1B-4ADF-9895-983086E849DB}"/>
              </a:ext>
            </a:extLst>
          </p:cNvPr>
          <p:cNvSpPr txBox="1">
            <a:spLocks/>
          </p:cNvSpPr>
          <p:nvPr/>
        </p:nvSpPr>
        <p:spPr>
          <a:xfrm>
            <a:off x="3838700" y="6400774"/>
            <a:ext cx="8211589" cy="892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2022,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경기 복지 재단</a:t>
            </a: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E5430759-3BD6-451D-68B4-ED4554C33D1C}"/>
              </a:ext>
            </a:extLst>
          </p:cNvPr>
          <p:cNvGraphicFramePr/>
          <p:nvPr/>
        </p:nvGraphicFramePr>
        <p:xfrm>
          <a:off x="1060646" y="1450570"/>
          <a:ext cx="7667308" cy="5308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부제목 2">
            <a:extLst>
              <a:ext uri="{FF2B5EF4-FFF2-40B4-BE49-F238E27FC236}">
                <a16:creationId xmlns:a16="http://schemas.microsoft.com/office/drawing/2014/main" id="{407B1DB1-32EE-ABE5-08F2-242305567B78}"/>
              </a:ext>
            </a:extLst>
          </p:cNvPr>
          <p:cNvSpPr txBox="1">
            <a:spLocks/>
          </p:cNvSpPr>
          <p:nvPr/>
        </p:nvSpPr>
        <p:spPr>
          <a:xfrm>
            <a:off x="2137222" y="482428"/>
            <a:ext cx="8211589" cy="892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고령층의 정보화기기 사용 역량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006BB1-9734-4B39-BDE9-4D9D021287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AAFF7-3CF6-4910-8F9C-08ED0DE6AD6E}"/>
              </a:ext>
            </a:extLst>
          </p:cNvPr>
          <p:cNvSpPr txBox="1"/>
          <p:nvPr/>
        </p:nvSpPr>
        <p:spPr>
          <a:xfrm>
            <a:off x="2186581" y="2855240"/>
            <a:ext cx="78188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0" i="0" dirty="0">
                <a:solidFill>
                  <a:schemeClr val="bg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단순 기능에 </a:t>
            </a:r>
            <a:r>
              <a:rPr lang="ko-KR" altLang="en-US" sz="2800" b="0" i="0" dirty="0">
                <a:solidFill>
                  <a:srgbClr val="FF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특화</a:t>
            </a:r>
            <a:endParaRPr lang="ko-KR" altLang="en-US" sz="2800" dirty="0">
              <a:solidFill>
                <a:srgbClr val="FF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04215E-0D41-4D8C-B94A-9B358D0D4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76" y="4858288"/>
            <a:ext cx="9072751" cy="164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01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0979D2-BA80-4DE5-BDAE-C6C1C812D7F6}"/>
              </a:ext>
            </a:extLst>
          </p:cNvPr>
          <p:cNvSpPr txBox="1"/>
          <p:nvPr/>
        </p:nvSpPr>
        <p:spPr>
          <a:xfrm>
            <a:off x="202695" y="18624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Problem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E71D99-DEFF-4695-98CA-7F4694A72D9A}"/>
              </a:ext>
            </a:extLst>
          </p:cNvPr>
          <p:cNvSpPr txBox="1"/>
          <p:nvPr/>
        </p:nvSpPr>
        <p:spPr>
          <a:xfrm>
            <a:off x="627573" y="2742304"/>
            <a:ext cx="107586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그러나</a:t>
            </a:r>
            <a:r>
              <a:rPr lang="en-US" altLang="ko-KR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노인을 위한 정보들의 현실은 </a:t>
            </a:r>
            <a:endParaRPr lang="en-US" altLang="ko-KR" sz="2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FA4B18-F278-4C46-B2AB-0B4E41F8293D}"/>
              </a:ext>
            </a:extLst>
          </p:cNvPr>
          <p:cNvGrpSpPr/>
          <p:nvPr/>
        </p:nvGrpSpPr>
        <p:grpSpPr>
          <a:xfrm>
            <a:off x="6509711" y="617840"/>
            <a:ext cx="5054716" cy="5513329"/>
            <a:chOff x="6509711" y="617840"/>
            <a:chExt cx="5054716" cy="5513329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D6A2DF2C-A6E9-4004-8AD4-5A96E8EC8875}"/>
                </a:ext>
              </a:extLst>
            </p:cNvPr>
            <p:cNvSpPr/>
            <p:nvPr/>
          </p:nvSpPr>
          <p:spPr>
            <a:xfrm>
              <a:off x="6509711" y="617840"/>
              <a:ext cx="4011362" cy="844061"/>
            </a:xfrm>
            <a:prstGeom prst="roundRect">
              <a:avLst>
                <a:gd name="adj" fmla="val 50000"/>
              </a:avLst>
            </a:prstGeom>
            <a:solidFill>
              <a:srgbClr val="E2E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69B76D6D-4C6A-4CC9-A68E-4F4A8F9AA24A}"/>
                </a:ext>
              </a:extLst>
            </p:cNvPr>
            <p:cNvSpPr/>
            <p:nvPr/>
          </p:nvSpPr>
          <p:spPr>
            <a:xfrm>
              <a:off x="7048972" y="1785157"/>
              <a:ext cx="4011362" cy="844061"/>
            </a:xfrm>
            <a:prstGeom prst="roundRect">
              <a:avLst>
                <a:gd name="adj" fmla="val 50000"/>
              </a:avLst>
            </a:prstGeom>
            <a:solidFill>
              <a:srgbClr val="E2E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CEB6E8D1-D83F-4C88-82DA-66BC420390BE}"/>
                </a:ext>
              </a:extLst>
            </p:cNvPr>
            <p:cNvSpPr/>
            <p:nvPr/>
          </p:nvSpPr>
          <p:spPr>
            <a:xfrm>
              <a:off x="7553065" y="2952474"/>
              <a:ext cx="4011362" cy="844061"/>
            </a:xfrm>
            <a:prstGeom prst="roundRect">
              <a:avLst>
                <a:gd name="adj" fmla="val 50000"/>
              </a:avLst>
            </a:prstGeom>
            <a:solidFill>
              <a:srgbClr val="E2E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D20FCD49-C7BC-4203-B40E-800D9EF82787}"/>
                </a:ext>
              </a:extLst>
            </p:cNvPr>
            <p:cNvSpPr/>
            <p:nvPr/>
          </p:nvSpPr>
          <p:spPr>
            <a:xfrm>
              <a:off x="7048972" y="4119791"/>
              <a:ext cx="4011362" cy="844061"/>
            </a:xfrm>
            <a:prstGeom prst="roundRect">
              <a:avLst>
                <a:gd name="adj" fmla="val 50000"/>
              </a:avLst>
            </a:prstGeom>
            <a:solidFill>
              <a:srgbClr val="E2E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96FE7502-2486-4914-B076-2A8A28AA8A1F}"/>
                </a:ext>
              </a:extLst>
            </p:cNvPr>
            <p:cNvSpPr/>
            <p:nvPr/>
          </p:nvSpPr>
          <p:spPr>
            <a:xfrm>
              <a:off x="6509711" y="5287108"/>
              <a:ext cx="4011362" cy="844061"/>
            </a:xfrm>
            <a:prstGeom prst="roundRect">
              <a:avLst>
                <a:gd name="adj" fmla="val 50000"/>
              </a:avLst>
            </a:prstGeom>
            <a:solidFill>
              <a:srgbClr val="E2E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1CF669F-8FA6-4035-B325-F7D79C61B81B}"/>
              </a:ext>
            </a:extLst>
          </p:cNvPr>
          <p:cNvSpPr txBox="1"/>
          <p:nvPr/>
        </p:nvSpPr>
        <p:spPr>
          <a:xfrm>
            <a:off x="6706165" y="839815"/>
            <a:ext cx="3618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어렵고 복잡한 </a:t>
            </a:r>
            <a:r>
              <a:rPr lang="en-US" altLang="ko-KR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UI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5263EC-7F16-4848-8568-37605C611568}"/>
              </a:ext>
            </a:extLst>
          </p:cNvPr>
          <p:cNvSpPr txBox="1"/>
          <p:nvPr/>
        </p:nvSpPr>
        <p:spPr>
          <a:xfrm>
            <a:off x="7048972" y="2007132"/>
            <a:ext cx="4011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산발적으로 분포되어 있는 정보</a:t>
            </a:r>
            <a:endParaRPr lang="en-US" altLang="ko-KR" sz="2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BDE98D-8229-47C4-A3E7-CCEDE0B5BAEB}"/>
              </a:ext>
            </a:extLst>
          </p:cNvPr>
          <p:cNvSpPr txBox="1"/>
          <p:nvPr/>
        </p:nvSpPr>
        <p:spPr>
          <a:xfrm>
            <a:off x="7967611" y="3234225"/>
            <a:ext cx="31822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정보를 접하기 힘든 장벽</a:t>
            </a:r>
            <a:endParaRPr lang="en-US" altLang="ko-KR" sz="2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A50723-FC1D-4CFB-8BFE-ACEBD4E929D3}"/>
              </a:ext>
            </a:extLst>
          </p:cNvPr>
          <p:cNvSpPr txBox="1"/>
          <p:nvPr/>
        </p:nvSpPr>
        <p:spPr>
          <a:xfrm>
            <a:off x="7399349" y="4341766"/>
            <a:ext cx="33106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온라인 위주 정보 분배</a:t>
            </a:r>
            <a:endParaRPr lang="en-US" altLang="ko-KR" sz="2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2440F3-F2E2-4BE4-97CC-E221DFA1FB7F}"/>
              </a:ext>
            </a:extLst>
          </p:cNvPr>
          <p:cNvSpPr txBox="1"/>
          <p:nvPr/>
        </p:nvSpPr>
        <p:spPr>
          <a:xfrm>
            <a:off x="6876130" y="5509083"/>
            <a:ext cx="32785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어렵고 복잡한 신청 과정</a:t>
            </a:r>
            <a:endParaRPr lang="en-US" altLang="ko-KR" sz="2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80A9E7-66D1-481D-95B4-BB5187FDE072}"/>
              </a:ext>
            </a:extLst>
          </p:cNvPr>
          <p:cNvSpPr txBox="1"/>
          <p:nvPr/>
        </p:nvSpPr>
        <p:spPr>
          <a:xfrm>
            <a:off x="627573" y="3180622"/>
            <a:ext cx="107586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800" b="1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어렵고</a:t>
            </a:r>
            <a:r>
              <a:rPr lang="en-US" altLang="ko-KR" sz="4800" b="1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4800" b="1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복잡한 정보</a:t>
            </a:r>
            <a:endParaRPr lang="en-US" altLang="ko-KR" sz="2000" b="1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9002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다리꼴 16">
            <a:extLst>
              <a:ext uri="{FF2B5EF4-FFF2-40B4-BE49-F238E27FC236}">
                <a16:creationId xmlns:a16="http://schemas.microsoft.com/office/drawing/2014/main" id="{9F7AD7E1-9B22-48FB-8734-67CEACE873A6}"/>
              </a:ext>
            </a:extLst>
          </p:cNvPr>
          <p:cNvSpPr/>
          <p:nvPr/>
        </p:nvSpPr>
        <p:spPr>
          <a:xfrm rot="10800000">
            <a:off x="-1188872" y="-463014"/>
            <a:ext cx="14765975" cy="7905535"/>
          </a:xfrm>
          <a:prstGeom prst="trapezoid">
            <a:avLst>
              <a:gd name="adj" fmla="val 8674"/>
            </a:avLst>
          </a:prstGeom>
          <a:solidFill>
            <a:srgbClr val="276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280288-2053-4110-B75F-3436968FCECC}"/>
              </a:ext>
            </a:extLst>
          </p:cNvPr>
          <p:cNvSpPr txBox="1"/>
          <p:nvPr/>
        </p:nvSpPr>
        <p:spPr>
          <a:xfrm>
            <a:off x="2043448" y="2828835"/>
            <a:ext cx="81051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Sandoll 프레스 Original" panose="020B0600000101010101" pitchFamily="34" charset="-127"/>
                <a:ea typeface="Sandoll 프레스 Original" panose="020B0600000101010101" pitchFamily="34" charset="-127"/>
                <a:cs typeface="KoPubWorld돋움체 Bold" panose="00000800000000000000" pitchFamily="2" charset="-127"/>
              </a:rPr>
              <a:t>이제 누르고 찍자</a:t>
            </a:r>
            <a:r>
              <a:rPr lang="en-US" altLang="ko-KR" sz="7200" dirty="0">
                <a:solidFill>
                  <a:schemeClr val="bg1"/>
                </a:solidFill>
                <a:latin typeface="Sandoll 프레스 Original" panose="020B0600000101010101" pitchFamily="34" charset="-127"/>
                <a:ea typeface="Sandoll 프레스 Original" panose="020B0600000101010101" pitchFamily="34" charset="-127"/>
                <a:cs typeface="KoPubWorld돋움체 Bold" panose="00000800000000000000" pitchFamily="2" charset="-127"/>
              </a:rPr>
              <a:t>!</a:t>
            </a:r>
            <a:endParaRPr lang="ko-KR" altLang="en-US" sz="7200" dirty="0">
              <a:solidFill>
                <a:schemeClr val="bg1"/>
              </a:solidFill>
              <a:latin typeface="Sandoll 프레스 Original" panose="020B0600000101010101" pitchFamily="34" charset="-127"/>
              <a:ea typeface="Sandoll 프레스 Original" panose="020B0600000101010101" pitchFamily="34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6396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67AB27-681A-463E-B29B-46BC4106D836}"/>
              </a:ext>
            </a:extLst>
          </p:cNvPr>
          <p:cNvSpPr txBox="1"/>
          <p:nvPr/>
        </p:nvSpPr>
        <p:spPr>
          <a:xfrm>
            <a:off x="202695" y="18624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0B42C6-C775-4C8B-933D-D0EAC49567CE}"/>
              </a:ext>
            </a:extLst>
          </p:cNvPr>
          <p:cNvSpPr txBox="1"/>
          <p:nvPr/>
        </p:nvSpPr>
        <p:spPr>
          <a:xfrm>
            <a:off x="716692" y="1115772"/>
            <a:ext cx="107586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어려운 환경을 노인분들이 쉽게 적용할 수 있어요</a:t>
            </a:r>
            <a:r>
              <a:rPr lang="en-US" altLang="ko-KR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4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9A8F6-717C-4264-A154-DCAEDE738697}"/>
              </a:ext>
            </a:extLst>
          </p:cNvPr>
          <p:cNvSpPr txBox="1"/>
          <p:nvPr/>
        </p:nvSpPr>
        <p:spPr>
          <a:xfrm>
            <a:off x="1907241" y="2628819"/>
            <a:ext cx="2686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2767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위급 상황 서비스</a:t>
            </a:r>
            <a:endParaRPr lang="en-US" altLang="ko-KR" sz="2400" dirty="0">
              <a:solidFill>
                <a:srgbClr val="27674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E76837-D0B6-47B5-BBA4-481BF512F05B}"/>
              </a:ext>
            </a:extLst>
          </p:cNvPr>
          <p:cNvGrpSpPr/>
          <p:nvPr/>
        </p:nvGrpSpPr>
        <p:grpSpPr>
          <a:xfrm>
            <a:off x="1375597" y="2598388"/>
            <a:ext cx="531644" cy="461665"/>
            <a:chOff x="1535816" y="2583954"/>
            <a:chExt cx="609419" cy="52920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C22F929-D89A-415F-870B-C6E49644DCEB}"/>
                </a:ext>
              </a:extLst>
            </p:cNvPr>
            <p:cNvSpPr/>
            <p:nvPr/>
          </p:nvSpPr>
          <p:spPr>
            <a:xfrm>
              <a:off x="1535816" y="2583954"/>
              <a:ext cx="529203" cy="529203"/>
            </a:xfrm>
            <a:prstGeom prst="ellipse">
              <a:avLst/>
            </a:prstGeom>
            <a:solidFill>
              <a:srgbClr val="2767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E56E1E-B7CB-4E69-8208-7448CD0E2655}"/>
                </a:ext>
              </a:extLst>
            </p:cNvPr>
            <p:cNvSpPr txBox="1"/>
            <p:nvPr/>
          </p:nvSpPr>
          <p:spPr>
            <a:xfrm>
              <a:off x="1616032" y="2676022"/>
              <a:ext cx="5292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endParaRPr lang="en-US" altLang="ko-KR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79CD4EB-2FA9-4DB4-9053-624C2D71E9ED}"/>
              </a:ext>
            </a:extLst>
          </p:cNvPr>
          <p:cNvSpPr txBox="1"/>
          <p:nvPr/>
        </p:nvSpPr>
        <p:spPr>
          <a:xfrm>
            <a:off x="1907241" y="3140371"/>
            <a:ext cx="39001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비상 연락망으로 비상시에 빠른 연락 가능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lvl="0">
              <a:defRPr/>
            </a:pP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휴대폰이 낙상 감지의 경우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비상 연락망으로 연락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B21AE46-1659-4F09-A7DA-B2946711BBEC}"/>
              </a:ext>
            </a:extLst>
          </p:cNvPr>
          <p:cNvGrpSpPr/>
          <p:nvPr/>
        </p:nvGrpSpPr>
        <p:grpSpPr>
          <a:xfrm>
            <a:off x="6629395" y="2232579"/>
            <a:ext cx="4397428" cy="8691574"/>
            <a:chOff x="6446514" y="2128826"/>
            <a:chExt cx="4785371" cy="945834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FB2FA79-B17D-47B3-90D7-035212A0B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300" t="10420" r="30110" b="11350"/>
            <a:stretch>
              <a:fillRect/>
            </a:stretch>
          </p:blipFill>
          <p:spPr>
            <a:xfrm>
              <a:off x="6446514" y="2128826"/>
              <a:ext cx="4785371" cy="945834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78036A5-20CC-4B81-ACA4-914611CF91F3}"/>
                </a:ext>
              </a:extLst>
            </p:cNvPr>
            <p:cNvSpPr/>
            <p:nvPr/>
          </p:nvSpPr>
          <p:spPr>
            <a:xfrm>
              <a:off x="8059270" y="2408140"/>
              <a:ext cx="1757082" cy="439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7E754AF-F550-41BF-B846-8A9E2DB4CC04}"/>
              </a:ext>
            </a:extLst>
          </p:cNvPr>
          <p:cNvSpPr txBox="1"/>
          <p:nvPr/>
        </p:nvSpPr>
        <p:spPr>
          <a:xfrm>
            <a:off x="1907241" y="4175198"/>
            <a:ext cx="2686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생활 맞춤 서비스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A5FFD12-8079-4C8E-BD2C-B5C8C7EFE25A}"/>
              </a:ext>
            </a:extLst>
          </p:cNvPr>
          <p:cNvSpPr/>
          <p:nvPr/>
        </p:nvSpPr>
        <p:spPr>
          <a:xfrm>
            <a:off x="1375597" y="4144767"/>
            <a:ext cx="461665" cy="4616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42F6DB-E761-4B59-8030-100F06C3F80E}"/>
              </a:ext>
            </a:extLst>
          </p:cNvPr>
          <p:cNvSpPr txBox="1"/>
          <p:nvPr/>
        </p:nvSpPr>
        <p:spPr>
          <a:xfrm>
            <a:off x="1445576" y="4225085"/>
            <a:ext cx="461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en-US" altLang="ko-KR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40E47A-67F3-439B-9BFA-F9024317A94E}"/>
              </a:ext>
            </a:extLst>
          </p:cNvPr>
          <p:cNvSpPr txBox="1"/>
          <p:nvPr/>
        </p:nvSpPr>
        <p:spPr>
          <a:xfrm>
            <a:off x="1907241" y="5305760"/>
            <a:ext cx="2686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여가 생활 서비스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9DEF251-C5C7-41C5-84AF-12F5BC1BE41D}"/>
              </a:ext>
            </a:extLst>
          </p:cNvPr>
          <p:cNvSpPr/>
          <p:nvPr/>
        </p:nvSpPr>
        <p:spPr>
          <a:xfrm>
            <a:off x="1375597" y="5275329"/>
            <a:ext cx="461665" cy="4616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467464-3F26-4B71-A9B3-C5C0BD07480A}"/>
              </a:ext>
            </a:extLst>
          </p:cNvPr>
          <p:cNvSpPr txBox="1"/>
          <p:nvPr/>
        </p:nvSpPr>
        <p:spPr>
          <a:xfrm>
            <a:off x="1445576" y="5355647"/>
            <a:ext cx="461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en-US" altLang="ko-KR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4A9734D-0166-4EF6-B387-89F445EE4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909" y="3301830"/>
            <a:ext cx="2584399" cy="454854"/>
          </a:xfrm>
          <a:prstGeom prst="rect">
            <a:avLst/>
          </a:prstGeom>
        </p:spPr>
      </p:pic>
      <p:pic>
        <p:nvPicPr>
          <p:cNvPr id="20" name="스크린샷 2023-02-16 오후 1.24.42.png" descr="스크린샷 2023-02-16 오후 1.24.42.png">
            <a:extLst>
              <a:ext uri="{FF2B5EF4-FFF2-40B4-BE49-F238E27FC236}">
                <a16:creationId xmlns:a16="http://schemas.microsoft.com/office/drawing/2014/main" id="{6AA41CEC-5AE3-4F99-A7EE-5C2484C7D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108" y="3962160"/>
            <a:ext cx="2520000" cy="25649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4554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67AB27-681A-463E-B29B-46BC4106D836}"/>
              </a:ext>
            </a:extLst>
          </p:cNvPr>
          <p:cNvSpPr txBox="1"/>
          <p:nvPr/>
        </p:nvSpPr>
        <p:spPr>
          <a:xfrm>
            <a:off x="202695" y="18624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0B42C6-C775-4C8B-933D-D0EAC49567CE}"/>
              </a:ext>
            </a:extLst>
          </p:cNvPr>
          <p:cNvSpPr txBox="1"/>
          <p:nvPr/>
        </p:nvSpPr>
        <p:spPr>
          <a:xfrm>
            <a:off x="716692" y="1115772"/>
            <a:ext cx="107586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어려운 환경을 노인분들이 쉽게 적용할 수 있어요</a:t>
            </a:r>
            <a:r>
              <a:rPr lang="en-US" altLang="ko-KR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4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9A8F6-717C-4264-A154-DCAEDE738697}"/>
              </a:ext>
            </a:extLst>
          </p:cNvPr>
          <p:cNvSpPr txBox="1"/>
          <p:nvPr/>
        </p:nvSpPr>
        <p:spPr>
          <a:xfrm>
            <a:off x="1907241" y="2628819"/>
            <a:ext cx="2686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2767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위급 상황 서비스</a:t>
            </a:r>
            <a:endParaRPr lang="en-US" altLang="ko-KR" sz="2400" dirty="0">
              <a:solidFill>
                <a:srgbClr val="27674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E76837-D0B6-47B5-BBA4-481BF512F05B}"/>
              </a:ext>
            </a:extLst>
          </p:cNvPr>
          <p:cNvGrpSpPr/>
          <p:nvPr/>
        </p:nvGrpSpPr>
        <p:grpSpPr>
          <a:xfrm>
            <a:off x="1375597" y="2598388"/>
            <a:ext cx="531644" cy="461665"/>
            <a:chOff x="1535816" y="2583954"/>
            <a:chExt cx="609419" cy="52920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C22F929-D89A-415F-870B-C6E49644DCEB}"/>
                </a:ext>
              </a:extLst>
            </p:cNvPr>
            <p:cNvSpPr/>
            <p:nvPr/>
          </p:nvSpPr>
          <p:spPr>
            <a:xfrm>
              <a:off x="1535816" y="2583954"/>
              <a:ext cx="529203" cy="529203"/>
            </a:xfrm>
            <a:prstGeom prst="ellipse">
              <a:avLst/>
            </a:prstGeom>
            <a:solidFill>
              <a:srgbClr val="2767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E56E1E-B7CB-4E69-8208-7448CD0E2655}"/>
                </a:ext>
              </a:extLst>
            </p:cNvPr>
            <p:cNvSpPr txBox="1"/>
            <p:nvPr/>
          </p:nvSpPr>
          <p:spPr>
            <a:xfrm>
              <a:off x="1616032" y="2676022"/>
              <a:ext cx="529203" cy="4233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endParaRPr lang="en-US" altLang="ko-KR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B21AE46-1659-4F09-A7DA-B2946711BBEC}"/>
              </a:ext>
            </a:extLst>
          </p:cNvPr>
          <p:cNvGrpSpPr/>
          <p:nvPr/>
        </p:nvGrpSpPr>
        <p:grpSpPr>
          <a:xfrm>
            <a:off x="6629395" y="2232579"/>
            <a:ext cx="4397428" cy="8691574"/>
            <a:chOff x="6446514" y="2128826"/>
            <a:chExt cx="4785371" cy="945834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FB2FA79-B17D-47B3-90D7-035212A0B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300" t="10420" r="30110" b="11350"/>
            <a:stretch>
              <a:fillRect/>
            </a:stretch>
          </p:blipFill>
          <p:spPr>
            <a:xfrm>
              <a:off x="6446514" y="2128826"/>
              <a:ext cx="4785371" cy="945834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78036A5-20CC-4B81-ACA4-914611CF91F3}"/>
                </a:ext>
              </a:extLst>
            </p:cNvPr>
            <p:cNvSpPr/>
            <p:nvPr/>
          </p:nvSpPr>
          <p:spPr>
            <a:xfrm>
              <a:off x="8059270" y="2408140"/>
              <a:ext cx="1757082" cy="439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7E754AF-F550-41BF-B846-8A9E2DB4CC04}"/>
              </a:ext>
            </a:extLst>
          </p:cNvPr>
          <p:cNvSpPr txBox="1"/>
          <p:nvPr/>
        </p:nvSpPr>
        <p:spPr>
          <a:xfrm>
            <a:off x="1907241" y="4175198"/>
            <a:ext cx="2686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생활 맞춤 서비스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A5FFD12-8079-4C8E-BD2C-B5C8C7EFE25A}"/>
              </a:ext>
            </a:extLst>
          </p:cNvPr>
          <p:cNvSpPr/>
          <p:nvPr/>
        </p:nvSpPr>
        <p:spPr>
          <a:xfrm>
            <a:off x="1375597" y="4144767"/>
            <a:ext cx="461665" cy="4616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42F6DB-E761-4B59-8030-100F06C3F80E}"/>
              </a:ext>
            </a:extLst>
          </p:cNvPr>
          <p:cNvSpPr txBox="1"/>
          <p:nvPr/>
        </p:nvSpPr>
        <p:spPr>
          <a:xfrm>
            <a:off x="1445576" y="4225085"/>
            <a:ext cx="461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en-US" altLang="ko-KR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40E47A-67F3-439B-9BFA-F9024317A94E}"/>
              </a:ext>
            </a:extLst>
          </p:cNvPr>
          <p:cNvSpPr txBox="1"/>
          <p:nvPr/>
        </p:nvSpPr>
        <p:spPr>
          <a:xfrm>
            <a:off x="1907241" y="5305760"/>
            <a:ext cx="2686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여가 생활 서비스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9DEF251-C5C7-41C5-84AF-12F5BC1BE41D}"/>
              </a:ext>
            </a:extLst>
          </p:cNvPr>
          <p:cNvSpPr/>
          <p:nvPr/>
        </p:nvSpPr>
        <p:spPr>
          <a:xfrm>
            <a:off x="1375597" y="5275329"/>
            <a:ext cx="461665" cy="4616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467464-3F26-4B71-A9B3-C5C0BD07480A}"/>
              </a:ext>
            </a:extLst>
          </p:cNvPr>
          <p:cNvSpPr txBox="1"/>
          <p:nvPr/>
        </p:nvSpPr>
        <p:spPr>
          <a:xfrm>
            <a:off x="1445576" y="5355647"/>
            <a:ext cx="461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en-US" altLang="ko-KR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3BAFC3B-08F7-4461-8D09-B3B84B8DB798}"/>
              </a:ext>
            </a:extLst>
          </p:cNvPr>
          <p:cNvSpPr/>
          <p:nvPr/>
        </p:nvSpPr>
        <p:spPr>
          <a:xfrm>
            <a:off x="6863787" y="2410684"/>
            <a:ext cx="3952616" cy="8478743"/>
          </a:xfrm>
          <a:prstGeom prst="roundRect">
            <a:avLst>
              <a:gd name="adj" fmla="val 1256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A672BA-35F1-4727-A355-BEAD4170685F}"/>
              </a:ext>
            </a:extLst>
          </p:cNvPr>
          <p:cNvSpPr txBox="1"/>
          <p:nvPr/>
        </p:nvSpPr>
        <p:spPr>
          <a:xfrm>
            <a:off x="1907241" y="3140371"/>
            <a:ext cx="39001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비상 연락망으로 비상시에 빠른 연락 가능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lvl="0">
              <a:defRPr/>
            </a:pP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휴대폰이 낙상 감지의 경우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비상 연락망으로 연락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795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67AB27-681A-463E-B29B-46BC4106D836}"/>
              </a:ext>
            </a:extLst>
          </p:cNvPr>
          <p:cNvSpPr txBox="1"/>
          <p:nvPr/>
        </p:nvSpPr>
        <p:spPr>
          <a:xfrm>
            <a:off x="202695" y="18624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0B42C6-C775-4C8B-933D-D0EAC49567CE}"/>
              </a:ext>
            </a:extLst>
          </p:cNvPr>
          <p:cNvSpPr txBox="1"/>
          <p:nvPr/>
        </p:nvSpPr>
        <p:spPr>
          <a:xfrm>
            <a:off x="716692" y="1115772"/>
            <a:ext cx="107586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어려운 환경을 노인분들이 쉽게 적용할 수 있어요</a:t>
            </a:r>
            <a:r>
              <a:rPr lang="en-US" altLang="ko-KR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4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9A8F6-717C-4264-A154-DCAEDE738697}"/>
              </a:ext>
            </a:extLst>
          </p:cNvPr>
          <p:cNvSpPr txBox="1"/>
          <p:nvPr/>
        </p:nvSpPr>
        <p:spPr>
          <a:xfrm>
            <a:off x="1907241" y="2628819"/>
            <a:ext cx="2686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위급 상황 서비스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C22F929-D89A-415F-870B-C6E49644DCEB}"/>
              </a:ext>
            </a:extLst>
          </p:cNvPr>
          <p:cNvSpPr/>
          <p:nvPr/>
        </p:nvSpPr>
        <p:spPr>
          <a:xfrm>
            <a:off x="1375597" y="2598388"/>
            <a:ext cx="461665" cy="461665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E56E1E-B7CB-4E69-8208-7448CD0E2655}"/>
              </a:ext>
            </a:extLst>
          </p:cNvPr>
          <p:cNvSpPr txBox="1"/>
          <p:nvPr/>
        </p:nvSpPr>
        <p:spPr>
          <a:xfrm>
            <a:off x="1445576" y="2678706"/>
            <a:ext cx="461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en-US" altLang="ko-KR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B21AE46-1659-4F09-A7DA-B2946711BBEC}"/>
              </a:ext>
            </a:extLst>
          </p:cNvPr>
          <p:cNvGrpSpPr/>
          <p:nvPr/>
        </p:nvGrpSpPr>
        <p:grpSpPr>
          <a:xfrm>
            <a:off x="6629395" y="2232579"/>
            <a:ext cx="4397428" cy="8691574"/>
            <a:chOff x="6446514" y="2128826"/>
            <a:chExt cx="4785371" cy="945834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FB2FA79-B17D-47B3-90D7-035212A0B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300" t="10420" r="30110" b="11350"/>
            <a:stretch>
              <a:fillRect/>
            </a:stretch>
          </p:blipFill>
          <p:spPr>
            <a:xfrm>
              <a:off x="6446514" y="2128826"/>
              <a:ext cx="4785371" cy="945834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78036A5-20CC-4B81-ACA4-914611CF91F3}"/>
                </a:ext>
              </a:extLst>
            </p:cNvPr>
            <p:cNvSpPr/>
            <p:nvPr/>
          </p:nvSpPr>
          <p:spPr>
            <a:xfrm>
              <a:off x="8059270" y="2408140"/>
              <a:ext cx="1757082" cy="439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7E754AF-F550-41BF-B846-8A9E2DB4CC04}"/>
              </a:ext>
            </a:extLst>
          </p:cNvPr>
          <p:cNvSpPr txBox="1"/>
          <p:nvPr/>
        </p:nvSpPr>
        <p:spPr>
          <a:xfrm>
            <a:off x="1907241" y="3577269"/>
            <a:ext cx="2686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2767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생활 맞춤 서비스</a:t>
            </a:r>
            <a:endParaRPr lang="en-US" altLang="ko-KR" sz="2400" dirty="0">
              <a:solidFill>
                <a:srgbClr val="27674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A5FFD12-8079-4C8E-BD2C-B5C8C7EFE25A}"/>
              </a:ext>
            </a:extLst>
          </p:cNvPr>
          <p:cNvSpPr/>
          <p:nvPr/>
        </p:nvSpPr>
        <p:spPr>
          <a:xfrm>
            <a:off x="1375597" y="3546838"/>
            <a:ext cx="461665" cy="461665"/>
          </a:xfrm>
          <a:prstGeom prst="ellipse">
            <a:avLst/>
          </a:prstGeom>
          <a:solidFill>
            <a:srgbClr val="276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42F6DB-E761-4B59-8030-100F06C3F80E}"/>
              </a:ext>
            </a:extLst>
          </p:cNvPr>
          <p:cNvSpPr txBox="1"/>
          <p:nvPr/>
        </p:nvSpPr>
        <p:spPr>
          <a:xfrm>
            <a:off x="1445576" y="3627156"/>
            <a:ext cx="461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en-US" altLang="ko-KR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40E47A-67F3-439B-9BFA-F9024317A94E}"/>
              </a:ext>
            </a:extLst>
          </p:cNvPr>
          <p:cNvSpPr txBox="1"/>
          <p:nvPr/>
        </p:nvSpPr>
        <p:spPr>
          <a:xfrm>
            <a:off x="1907241" y="5305760"/>
            <a:ext cx="2686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여가 생활 서비스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9DEF251-C5C7-41C5-84AF-12F5BC1BE41D}"/>
              </a:ext>
            </a:extLst>
          </p:cNvPr>
          <p:cNvSpPr/>
          <p:nvPr/>
        </p:nvSpPr>
        <p:spPr>
          <a:xfrm>
            <a:off x="1375597" y="5275329"/>
            <a:ext cx="461665" cy="4616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467464-3F26-4B71-A9B3-C5C0BD07480A}"/>
              </a:ext>
            </a:extLst>
          </p:cNvPr>
          <p:cNvSpPr txBox="1"/>
          <p:nvPr/>
        </p:nvSpPr>
        <p:spPr>
          <a:xfrm>
            <a:off x="1445576" y="5355647"/>
            <a:ext cx="461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en-US" altLang="ko-KR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4A9734D-0166-4EF6-B387-89F445EE4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909" y="3301830"/>
            <a:ext cx="2584399" cy="4548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2261210-8C93-4ED3-8C52-CB9B5A7F9610}"/>
              </a:ext>
            </a:extLst>
          </p:cNvPr>
          <p:cNvSpPr txBox="1"/>
          <p:nvPr/>
        </p:nvSpPr>
        <p:spPr>
          <a:xfrm>
            <a:off x="1907240" y="4119252"/>
            <a:ext cx="3579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근처에 있는 병원이나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</a:p>
          <a:p>
            <a:pPr lvl="0">
              <a:defRPr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공공시설의 위치를 한 번에 찾아 볼 수 있습니다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70F0237-A73F-4322-B67E-41CDF5C3BC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11"/>
          <a:stretch/>
        </p:blipFill>
        <p:spPr>
          <a:xfrm>
            <a:off x="7604257" y="3956643"/>
            <a:ext cx="244770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31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67AB27-681A-463E-B29B-46BC4106D836}"/>
              </a:ext>
            </a:extLst>
          </p:cNvPr>
          <p:cNvSpPr txBox="1"/>
          <p:nvPr/>
        </p:nvSpPr>
        <p:spPr>
          <a:xfrm>
            <a:off x="202695" y="18624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0B42C6-C775-4C8B-933D-D0EAC49567CE}"/>
              </a:ext>
            </a:extLst>
          </p:cNvPr>
          <p:cNvSpPr txBox="1"/>
          <p:nvPr/>
        </p:nvSpPr>
        <p:spPr>
          <a:xfrm>
            <a:off x="716692" y="1115772"/>
            <a:ext cx="107586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어려운 환경을 노인분들이 쉽게 적용할 수 있어요</a:t>
            </a:r>
            <a:r>
              <a:rPr lang="en-US" altLang="ko-KR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4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B21AE46-1659-4F09-A7DA-B2946711BBEC}"/>
              </a:ext>
            </a:extLst>
          </p:cNvPr>
          <p:cNvGrpSpPr/>
          <p:nvPr/>
        </p:nvGrpSpPr>
        <p:grpSpPr>
          <a:xfrm>
            <a:off x="6629395" y="2232579"/>
            <a:ext cx="4397428" cy="8691574"/>
            <a:chOff x="6446514" y="2128826"/>
            <a:chExt cx="4785371" cy="945834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FB2FA79-B17D-47B3-90D7-035212A0B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300" t="10420" r="30110" b="11350"/>
            <a:stretch>
              <a:fillRect/>
            </a:stretch>
          </p:blipFill>
          <p:spPr>
            <a:xfrm>
              <a:off x="6446514" y="2128826"/>
              <a:ext cx="4785371" cy="945834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78036A5-20CC-4B81-ACA4-914611CF91F3}"/>
                </a:ext>
              </a:extLst>
            </p:cNvPr>
            <p:cNvSpPr/>
            <p:nvPr/>
          </p:nvSpPr>
          <p:spPr>
            <a:xfrm>
              <a:off x="8059270" y="2408140"/>
              <a:ext cx="1757082" cy="439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3BAFC3B-08F7-4461-8D09-B3B84B8DB798}"/>
              </a:ext>
            </a:extLst>
          </p:cNvPr>
          <p:cNvSpPr/>
          <p:nvPr/>
        </p:nvSpPr>
        <p:spPr>
          <a:xfrm>
            <a:off x="6863787" y="2410684"/>
            <a:ext cx="3952616" cy="8478743"/>
          </a:xfrm>
          <a:prstGeom prst="roundRect">
            <a:avLst>
              <a:gd name="adj" fmla="val 1256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F11527-BAD2-4C38-94FF-911EC2847225}"/>
              </a:ext>
            </a:extLst>
          </p:cNvPr>
          <p:cNvSpPr txBox="1"/>
          <p:nvPr/>
        </p:nvSpPr>
        <p:spPr>
          <a:xfrm>
            <a:off x="1907241" y="2628819"/>
            <a:ext cx="2686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위급 상황 서비스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373E532-3169-414F-BC71-6D44D6DEAA67}"/>
              </a:ext>
            </a:extLst>
          </p:cNvPr>
          <p:cNvSpPr/>
          <p:nvPr/>
        </p:nvSpPr>
        <p:spPr>
          <a:xfrm>
            <a:off x="1375597" y="2598388"/>
            <a:ext cx="461665" cy="461665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87D180-4580-4DE8-BD2C-75F7CC47BF9F}"/>
              </a:ext>
            </a:extLst>
          </p:cNvPr>
          <p:cNvSpPr txBox="1"/>
          <p:nvPr/>
        </p:nvSpPr>
        <p:spPr>
          <a:xfrm>
            <a:off x="1445576" y="2678706"/>
            <a:ext cx="461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en-US" altLang="ko-KR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B649E1-B192-4B55-BC2C-A844A4C699A2}"/>
              </a:ext>
            </a:extLst>
          </p:cNvPr>
          <p:cNvSpPr txBox="1"/>
          <p:nvPr/>
        </p:nvSpPr>
        <p:spPr>
          <a:xfrm>
            <a:off x="1907241" y="3577269"/>
            <a:ext cx="2686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2767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생활 맞춤 서비스</a:t>
            </a:r>
            <a:endParaRPr lang="en-US" altLang="ko-KR" sz="2400" dirty="0">
              <a:solidFill>
                <a:srgbClr val="27674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74EBC2A-9BB6-482D-8133-43943D383D3A}"/>
              </a:ext>
            </a:extLst>
          </p:cNvPr>
          <p:cNvSpPr/>
          <p:nvPr/>
        </p:nvSpPr>
        <p:spPr>
          <a:xfrm>
            <a:off x="1375597" y="3546838"/>
            <a:ext cx="461665" cy="461665"/>
          </a:xfrm>
          <a:prstGeom prst="ellipse">
            <a:avLst/>
          </a:prstGeom>
          <a:solidFill>
            <a:srgbClr val="276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DD4B72-5427-44BC-8FB9-C9F450F46CE3}"/>
              </a:ext>
            </a:extLst>
          </p:cNvPr>
          <p:cNvSpPr txBox="1"/>
          <p:nvPr/>
        </p:nvSpPr>
        <p:spPr>
          <a:xfrm>
            <a:off x="1445576" y="3627156"/>
            <a:ext cx="461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en-US" altLang="ko-KR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F9F067-EFED-403E-8580-0851301FDBF5}"/>
              </a:ext>
            </a:extLst>
          </p:cNvPr>
          <p:cNvSpPr txBox="1"/>
          <p:nvPr/>
        </p:nvSpPr>
        <p:spPr>
          <a:xfrm>
            <a:off x="1907241" y="5305760"/>
            <a:ext cx="2686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여가 생활 서비스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5393635-1B7B-4640-9EB0-64E294B001D2}"/>
              </a:ext>
            </a:extLst>
          </p:cNvPr>
          <p:cNvSpPr/>
          <p:nvPr/>
        </p:nvSpPr>
        <p:spPr>
          <a:xfrm>
            <a:off x="1375597" y="5275329"/>
            <a:ext cx="461665" cy="4616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E998E0-4638-4AF9-8A1B-95EA0D1AA783}"/>
              </a:ext>
            </a:extLst>
          </p:cNvPr>
          <p:cNvSpPr txBox="1"/>
          <p:nvPr/>
        </p:nvSpPr>
        <p:spPr>
          <a:xfrm>
            <a:off x="1445576" y="5355647"/>
            <a:ext cx="461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en-US" altLang="ko-KR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15BDDA-8C17-44BF-B9BB-19B4647A7BC0}"/>
              </a:ext>
            </a:extLst>
          </p:cNvPr>
          <p:cNvSpPr txBox="1"/>
          <p:nvPr/>
        </p:nvSpPr>
        <p:spPr>
          <a:xfrm>
            <a:off x="1907240" y="4119252"/>
            <a:ext cx="3579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근처에 있는 병원이나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</a:p>
          <a:p>
            <a:pPr lvl="0">
              <a:defRPr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공공시설의 위치를 한 번에 찾아 볼 수 있습니다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007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67AB27-681A-463E-B29B-46BC4106D836}"/>
              </a:ext>
            </a:extLst>
          </p:cNvPr>
          <p:cNvSpPr txBox="1"/>
          <p:nvPr/>
        </p:nvSpPr>
        <p:spPr>
          <a:xfrm>
            <a:off x="202695" y="18624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0B42C6-C775-4C8B-933D-D0EAC49567CE}"/>
              </a:ext>
            </a:extLst>
          </p:cNvPr>
          <p:cNvSpPr txBox="1"/>
          <p:nvPr/>
        </p:nvSpPr>
        <p:spPr>
          <a:xfrm>
            <a:off x="716692" y="1115772"/>
            <a:ext cx="107586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어려운 환경을 노인분들이 쉽게 적용할 수 있어요</a:t>
            </a:r>
            <a:r>
              <a:rPr lang="en-US" altLang="ko-KR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4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9A8F6-717C-4264-A154-DCAEDE738697}"/>
              </a:ext>
            </a:extLst>
          </p:cNvPr>
          <p:cNvSpPr txBox="1"/>
          <p:nvPr/>
        </p:nvSpPr>
        <p:spPr>
          <a:xfrm>
            <a:off x="1907241" y="2628819"/>
            <a:ext cx="2686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위급 상황 서비스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C22F929-D89A-415F-870B-C6E49644DCEB}"/>
              </a:ext>
            </a:extLst>
          </p:cNvPr>
          <p:cNvSpPr/>
          <p:nvPr/>
        </p:nvSpPr>
        <p:spPr>
          <a:xfrm>
            <a:off x="1375597" y="2598388"/>
            <a:ext cx="461665" cy="4616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E56E1E-B7CB-4E69-8208-7448CD0E2655}"/>
              </a:ext>
            </a:extLst>
          </p:cNvPr>
          <p:cNvSpPr txBox="1"/>
          <p:nvPr/>
        </p:nvSpPr>
        <p:spPr>
          <a:xfrm>
            <a:off x="1445576" y="2678706"/>
            <a:ext cx="461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en-US" altLang="ko-KR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9CD4EB-2FA9-4DB4-9053-624C2D71E9ED}"/>
              </a:ext>
            </a:extLst>
          </p:cNvPr>
          <p:cNvSpPr txBox="1"/>
          <p:nvPr/>
        </p:nvSpPr>
        <p:spPr>
          <a:xfrm>
            <a:off x="1907240" y="5586274"/>
            <a:ext cx="38223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근처 노인을 위한 복지 행사나 교육 등의 정보 제공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B21AE46-1659-4F09-A7DA-B2946711BBEC}"/>
              </a:ext>
            </a:extLst>
          </p:cNvPr>
          <p:cNvGrpSpPr/>
          <p:nvPr/>
        </p:nvGrpSpPr>
        <p:grpSpPr>
          <a:xfrm>
            <a:off x="6629395" y="2232579"/>
            <a:ext cx="4397428" cy="8691574"/>
            <a:chOff x="6446514" y="2128826"/>
            <a:chExt cx="4785371" cy="945834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FB2FA79-B17D-47B3-90D7-035212A0B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300" t="10420" r="30110" b="11350"/>
            <a:stretch>
              <a:fillRect/>
            </a:stretch>
          </p:blipFill>
          <p:spPr>
            <a:xfrm>
              <a:off x="6446514" y="2128826"/>
              <a:ext cx="4785371" cy="945834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78036A5-20CC-4B81-ACA4-914611CF91F3}"/>
                </a:ext>
              </a:extLst>
            </p:cNvPr>
            <p:cNvSpPr/>
            <p:nvPr/>
          </p:nvSpPr>
          <p:spPr>
            <a:xfrm>
              <a:off x="8059270" y="2408140"/>
              <a:ext cx="1757082" cy="439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7E754AF-F550-41BF-B846-8A9E2DB4CC04}"/>
              </a:ext>
            </a:extLst>
          </p:cNvPr>
          <p:cNvSpPr txBox="1"/>
          <p:nvPr/>
        </p:nvSpPr>
        <p:spPr>
          <a:xfrm>
            <a:off x="1907241" y="3828379"/>
            <a:ext cx="2686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생활 맞춤 서비스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A5FFD12-8079-4C8E-BD2C-B5C8C7EFE25A}"/>
              </a:ext>
            </a:extLst>
          </p:cNvPr>
          <p:cNvSpPr/>
          <p:nvPr/>
        </p:nvSpPr>
        <p:spPr>
          <a:xfrm>
            <a:off x="1375597" y="3797948"/>
            <a:ext cx="461665" cy="4616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42F6DB-E761-4B59-8030-100F06C3F80E}"/>
              </a:ext>
            </a:extLst>
          </p:cNvPr>
          <p:cNvSpPr txBox="1"/>
          <p:nvPr/>
        </p:nvSpPr>
        <p:spPr>
          <a:xfrm>
            <a:off x="1445576" y="3878266"/>
            <a:ext cx="461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40E47A-67F3-439B-9BFA-F9024317A94E}"/>
              </a:ext>
            </a:extLst>
          </p:cNvPr>
          <p:cNvSpPr txBox="1"/>
          <p:nvPr/>
        </p:nvSpPr>
        <p:spPr>
          <a:xfrm>
            <a:off x="1907241" y="4958941"/>
            <a:ext cx="2686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2767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여가 생활 서비스</a:t>
            </a:r>
            <a:endParaRPr lang="en-US" altLang="ko-KR" sz="2400" dirty="0">
              <a:solidFill>
                <a:srgbClr val="27674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9DEF251-C5C7-41C5-84AF-12F5BC1BE41D}"/>
              </a:ext>
            </a:extLst>
          </p:cNvPr>
          <p:cNvSpPr/>
          <p:nvPr/>
        </p:nvSpPr>
        <p:spPr>
          <a:xfrm>
            <a:off x="1375597" y="4928510"/>
            <a:ext cx="461665" cy="461665"/>
          </a:xfrm>
          <a:prstGeom prst="ellipse">
            <a:avLst/>
          </a:prstGeom>
          <a:solidFill>
            <a:srgbClr val="276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467464-3F26-4B71-A9B3-C5C0BD07480A}"/>
              </a:ext>
            </a:extLst>
          </p:cNvPr>
          <p:cNvSpPr txBox="1"/>
          <p:nvPr/>
        </p:nvSpPr>
        <p:spPr>
          <a:xfrm>
            <a:off x="1445576" y="5008828"/>
            <a:ext cx="461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4A9734D-0166-4EF6-B387-89F445EE4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909" y="3301830"/>
            <a:ext cx="2584399" cy="454854"/>
          </a:xfrm>
          <a:prstGeom prst="rect">
            <a:avLst/>
          </a:prstGeom>
        </p:spPr>
      </p:pic>
      <p:pic>
        <p:nvPicPr>
          <p:cNvPr id="18" name="스크린샷 2023-02-16 오후 1.25.48.png" descr="스크린샷 2023-02-16 오후 1.25.48.png">
            <a:extLst>
              <a:ext uri="{FF2B5EF4-FFF2-40B4-BE49-F238E27FC236}">
                <a16:creationId xmlns:a16="http://schemas.microsoft.com/office/drawing/2014/main" id="{BA3C17EC-E908-4083-8D88-7E3C83C80A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04"/>
          <a:stretch/>
        </p:blipFill>
        <p:spPr>
          <a:xfrm>
            <a:off x="7623271" y="3962160"/>
            <a:ext cx="2409673" cy="2412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9387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67AB27-681A-463E-B29B-46BC4106D836}"/>
              </a:ext>
            </a:extLst>
          </p:cNvPr>
          <p:cNvSpPr txBox="1"/>
          <p:nvPr/>
        </p:nvSpPr>
        <p:spPr>
          <a:xfrm>
            <a:off x="202695" y="18624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0B42C6-C775-4C8B-933D-D0EAC49567CE}"/>
              </a:ext>
            </a:extLst>
          </p:cNvPr>
          <p:cNvSpPr txBox="1"/>
          <p:nvPr/>
        </p:nvSpPr>
        <p:spPr>
          <a:xfrm>
            <a:off x="716692" y="1115772"/>
            <a:ext cx="107586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어려운 환경을 노인분들이 쉽게 적용할 수 있어요</a:t>
            </a:r>
            <a:r>
              <a:rPr lang="en-US" altLang="ko-KR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4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9A8F6-717C-4264-A154-DCAEDE738697}"/>
              </a:ext>
            </a:extLst>
          </p:cNvPr>
          <p:cNvSpPr txBox="1"/>
          <p:nvPr/>
        </p:nvSpPr>
        <p:spPr>
          <a:xfrm>
            <a:off x="1907241" y="2628819"/>
            <a:ext cx="2686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위급 상황 서비스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C22F929-D89A-415F-870B-C6E49644DCEB}"/>
              </a:ext>
            </a:extLst>
          </p:cNvPr>
          <p:cNvSpPr/>
          <p:nvPr/>
        </p:nvSpPr>
        <p:spPr>
          <a:xfrm>
            <a:off x="1375597" y="2598388"/>
            <a:ext cx="461665" cy="4616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E56E1E-B7CB-4E69-8208-7448CD0E2655}"/>
              </a:ext>
            </a:extLst>
          </p:cNvPr>
          <p:cNvSpPr txBox="1"/>
          <p:nvPr/>
        </p:nvSpPr>
        <p:spPr>
          <a:xfrm>
            <a:off x="1445576" y="2678706"/>
            <a:ext cx="461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en-US" altLang="ko-KR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E754AF-F550-41BF-B846-8A9E2DB4CC04}"/>
              </a:ext>
            </a:extLst>
          </p:cNvPr>
          <p:cNvSpPr txBox="1"/>
          <p:nvPr/>
        </p:nvSpPr>
        <p:spPr>
          <a:xfrm>
            <a:off x="1907241" y="3828379"/>
            <a:ext cx="2686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생활 맞춤 서비스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A5FFD12-8079-4C8E-BD2C-B5C8C7EFE25A}"/>
              </a:ext>
            </a:extLst>
          </p:cNvPr>
          <p:cNvSpPr/>
          <p:nvPr/>
        </p:nvSpPr>
        <p:spPr>
          <a:xfrm>
            <a:off x="1375597" y="3797948"/>
            <a:ext cx="461665" cy="4616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42F6DB-E761-4B59-8030-100F06C3F80E}"/>
              </a:ext>
            </a:extLst>
          </p:cNvPr>
          <p:cNvSpPr txBox="1"/>
          <p:nvPr/>
        </p:nvSpPr>
        <p:spPr>
          <a:xfrm>
            <a:off x="1445576" y="3878266"/>
            <a:ext cx="461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40E47A-67F3-439B-9BFA-F9024317A94E}"/>
              </a:ext>
            </a:extLst>
          </p:cNvPr>
          <p:cNvSpPr txBox="1"/>
          <p:nvPr/>
        </p:nvSpPr>
        <p:spPr>
          <a:xfrm>
            <a:off x="1907241" y="4958941"/>
            <a:ext cx="2686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rgbClr val="27674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여가 생활 서비스</a:t>
            </a:r>
            <a:endParaRPr lang="en-US" altLang="ko-KR" sz="2400" dirty="0">
              <a:solidFill>
                <a:srgbClr val="27674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9DEF251-C5C7-41C5-84AF-12F5BC1BE41D}"/>
              </a:ext>
            </a:extLst>
          </p:cNvPr>
          <p:cNvSpPr/>
          <p:nvPr/>
        </p:nvSpPr>
        <p:spPr>
          <a:xfrm>
            <a:off x="1375597" y="4928510"/>
            <a:ext cx="461665" cy="461665"/>
          </a:xfrm>
          <a:prstGeom prst="ellipse">
            <a:avLst/>
          </a:prstGeom>
          <a:solidFill>
            <a:srgbClr val="276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467464-3F26-4B71-A9B3-C5C0BD07480A}"/>
              </a:ext>
            </a:extLst>
          </p:cNvPr>
          <p:cNvSpPr txBox="1"/>
          <p:nvPr/>
        </p:nvSpPr>
        <p:spPr>
          <a:xfrm>
            <a:off x="1445576" y="5008828"/>
            <a:ext cx="461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FC0C3D6-9EBA-497E-8648-2C1ED0E05AA8}"/>
              </a:ext>
            </a:extLst>
          </p:cNvPr>
          <p:cNvGrpSpPr/>
          <p:nvPr/>
        </p:nvGrpSpPr>
        <p:grpSpPr>
          <a:xfrm>
            <a:off x="6629395" y="2232579"/>
            <a:ext cx="4397428" cy="8691574"/>
            <a:chOff x="6446514" y="2128826"/>
            <a:chExt cx="4785371" cy="9458348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AC40DA2-9AC4-4D11-B23C-D8C070F77C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300" t="10420" r="30110" b="11350"/>
            <a:stretch>
              <a:fillRect/>
            </a:stretch>
          </p:blipFill>
          <p:spPr>
            <a:xfrm>
              <a:off x="6446514" y="2128826"/>
              <a:ext cx="4785371" cy="9458348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C3B1B2F-774D-4F9B-9A18-7DA02ECDD1DB}"/>
                </a:ext>
              </a:extLst>
            </p:cNvPr>
            <p:cNvSpPr/>
            <p:nvPr/>
          </p:nvSpPr>
          <p:spPr>
            <a:xfrm>
              <a:off x="8059270" y="2408140"/>
              <a:ext cx="1757082" cy="439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A1442EA-CFD6-4C05-8E36-3DD34BC2262F}"/>
              </a:ext>
            </a:extLst>
          </p:cNvPr>
          <p:cNvSpPr/>
          <p:nvPr/>
        </p:nvSpPr>
        <p:spPr>
          <a:xfrm>
            <a:off x="6863787" y="2410684"/>
            <a:ext cx="3952616" cy="8478743"/>
          </a:xfrm>
          <a:prstGeom prst="roundRect">
            <a:avLst>
              <a:gd name="adj" fmla="val 1256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206F2C-4D32-4AB6-8E0E-920C907FC369}"/>
              </a:ext>
            </a:extLst>
          </p:cNvPr>
          <p:cNvSpPr txBox="1"/>
          <p:nvPr/>
        </p:nvSpPr>
        <p:spPr>
          <a:xfrm>
            <a:off x="1907240" y="5586274"/>
            <a:ext cx="38223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근처 노인을 위한 복지 행사나 교육 등의 정보 제공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891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AA7EA14-1DD3-807A-0AEE-2F081BEC82D7}"/>
              </a:ext>
            </a:extLst>
          </p:cNvPr>
          <p:cNvSpPr/>
          <p:nvPr/>
        </p:nvSpPr>
        <p:spPr>
          <a:xfrm>
            <a:off x="5856286" y="0"/>
            <a:ext cx="479425" cy="6858000"/>
          </a:xfrm>
          <a:prstGeom prst="rect">
            <a:avLst/>
          </a:prstGeom>
          <a:solidFill>
            <a:srgbClr val="276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64FB96-651F-FA0A-1D1C-9F31A414D722}"/>
              </a:ext>
            </a:extLst>
          </p:cNvPr>
          <p:cNvSpPr/>
          <p:nvPr/>
        </p:nvSpPr>
        <p:spPr>
          <a:xfrm>
            <a:off x="-1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CE2968-E85C-CD57-2BAD-929C9D7B8714}"/>
              </a:ext>
            </a:extLst>
          </p:cNvPr>
          <p:cNvSpPr txBox="1"/>
          <p:nvPr/>
        </p:nvSpPr>
        <p:spPr>
          <a:xfrm>
            <a:off x="1060727" y="2216742"/>
            <a:ext cx="3297698" cy="675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사용하는 과정이 단순하고 즐거워 사람들이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가지고 싶고 사용하고 싶게 만들 것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3A316D-3027-A48F-F64E-BA9B256B70EB}"/>
              </a:ext>
            </a:extLst>
          </p:cNvPr>
          <p:cNvSpPr txBox="1"/>
          <p:nvPr/>
        </p:nvSpPr>
        <p:spPr>
          <a:xfrm>
            <a:off x="1032141" y="4376205"/>
            <a:ext cx="3297698" cy="669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사용자가 필요하다고 말하는 것을 제공하며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여러 서비스를 매끄럽게 통합할 것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B4F99-135E-CB26-C22E-5061C02A8629}"/>
              </a:ext>
            </a:extLst>
          </p:cNvPr>
          <p:cNvSpPr txBox="1"/>
          <p:nvPr/>
        </p:nvSpPr>
        <p:spPr>
          <a:xfrm>
            <a:off x="7862161" y="2257651"/>
            <a:ext cx="2276585" cy="675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사용자의 정확한 요구 사항을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모두 만족시킬 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3B6A57-883E-1CE0-3A39-64B6B2B62C5E}"/>
              </a:ext>
            </a:extLst>
          </p:cNvPr>
          <p:cNvSpPr txBox="1"/>
          <p:nvPr/>
        </p:nvSpPr>
        <p:spPr>
          <a:xfrm>
            <a:off x="7862161" y="4376205"/>
            <a:ext cx="1936749" cy="675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사용자를 언제 어디서나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100%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안전하게 만들 것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EEB915-F97D-8BBA-9EDD-001D3E33F48B}"/>
              </a:ext>
            </a:extLst>
          </p:cNvPr>
          <p:cNvSpPr txBox="1"/>
          <p:nvPr/>
        </p:nvSpPr>
        <p:spPr>
          <a:xfrm>
            <a:off x="3225049" y="1811866"/>
            <a:ext cx="1104790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 용이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C3195E-F9B8-9235-EEBF-2DB7AD0AF271}"/>
              </a:ext>
            </a:extLst>
          </p:cNvPr>
          <p:cNvSpPr txBox="1"/>
          <p:nvPr/>
        </p:nvSpPr>
        <p:spPr>
          <a:xfrm>
            <a:off x="7862161" y="1811866"/>
            <a:ext cx="2730876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고객 맞춤형 서비스를 제공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C1F6DC-25B2-FB6B-8288-D5B82D16C754}"/>
              </a:ext>
            </a:extLst>
          </p:cNvPr>
          <p:cNvSpPr txBox="1"/>
          <p:nvPr/>
        </p:nvSpPr>
        <p:spPr>
          <a:xfrm>
            <a:off x="2582566" y="3959498"/>
            <a:ext cx="174727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음성인식 서비스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2BBB0E-5536-662D-37BF-B3F2C676105A}"/>
              </a:ext>
            </a:extLst>
          </p:cNvPr>
          <p:cNvSpPr txBox="1"/>
          <p:nvPr/>
        </p:nvSpPr>
        <p:spPr>
          <a:xfrm>
            <a:off x="7862161" y="3959498"/>
            <a:ext cx="1318951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안전 서비스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CFF00D-BC95-8251-1117-0333AB5C32B0}"/>
              </a:ext>
            </a:extLst>
          </p:cNvPr>
          <p:cNvSpPr/>
          <p:nvPr/>
        </p:nvSpPr>
        <p:spPr>
          <a:xfrm>
            <a:off x="11708057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E8A0FA3-81FD-C5C8-175E-1DB45478650E}"/>
              </a:ext>
            </a:extLst>
          </p:cNvPr>
          <p:cNvCxnSpPr/>
          <p:nvPr/>
        </p:nvCxnSpPr>
        <p:spPr>
          <a:xfrm>
            <a:off x="1418786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B00D692-B262-60EF-4EA3-37045CC56E0D}"/>
              </a:ext>
            </a:extLst>
          </p:cNvPr>
          <p:cNvCxnSpPr/>
          <p:nvPr/>
        </p:nvCxnSpPr>
        <p:spPr>
          <a:xfrm>
            <a:off x="7989655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CC1EE94-6864-4B65-A60B-E8005A948D88}"/>
              </a:ext>
            </a:extLst>
          </p:cNvPr>
          <p:cNvSpPr/>
          <p:nvPr/>
        </p:nvSpPr>
        <p:spPr>
          <a:xfrm>
            <a:off x="4897120" y="890746"/>
            <a:ext cx="2488772" cy="5130641"/>
          </a:xfrm>
          <a:prstGeom prst="roundRect">
            <a:avLst/>
          </a:prstGeom>
          <a:solidFill>
            <a:srgbClr val="2767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모니터, 실내, 휴대폰이(가) 표시된 사진&#10;&#10;자동 생성된 설명">
            <a:extLst>
              <a:ext uri="{FF2B5EF4-FFF2-40B4-BE49-F238E27FC236}">
                <a16:creationId xmlns:a16="http://schemas.microsoft.com/office/drawing/2014/main" id="{E2C77788-C54E-0541-FC05-CC14E3BA4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099" y="836613"/>
            <a:ext cx="2667802" cy="528377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1B10214-8C76-4143-AA5A-C64A2FDD1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237" y="3235001"/>
            <a:ext cx="2204537" cy="38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04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67AB27-681A-463E-B29B-46BC4106D836}"/>
              </a:ext>
            </a:extLst>
          </p:cNvPr>
          <p:cNvSpPr txBox="1"/>
          <p:nvPr/>
        </p:nvSpPr>
        <p:spPr>
          <a:xfrm>
            <a:off x="202695" y="18624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0B42C6-C775-4C8B-933D-D0EAC49567CE}"/>
              </a:ext>
            </a:extLst>
          </p:cNvPr>
          <p:cNvSpPr txBox="1"/>
          <p:nvPr/>
        </p:nvSpPr>
        <p:spPr>
          <a:xfrm>
            <a:off x="1132335" y="933003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노인의</a:t>
            </a:r>
            <a:r>
              <a:rPr lang="ko-KR" altLang="en-US" sz="40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디지털 </a:t>
            </a:r>
            <a:r>
              <a:rPr lang="ko-KR" altLang="en-US" sz="40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초격차</a:t>
            </a:r>
            <a:r>
              <a:rPr lang="en-US" altLang="ko-KR" sz="4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23CADF-5029-4AB4-98D9-C64357A7853C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280" y="3579000"/>
            <a:ext cx="4160000" cy="23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0EBF98-7B42-42FA-B35D-0D6DAD7C325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203" y="3579000"/>
            <a:ext cx="4019786" cy="23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40859D3-B98D-4EA9-B6BE-922BE6947C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2"/>
          <a:stretch/>
        </p:blipFill>
        <p:spPr>
          <a:xfrm>
            <a:off x="3649231" y="3582841"/>
            <a:ext cx="4363401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78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다리꼴 11">
            <a:extLst>
              <a:ext uri="{FF2B5EF4-FFF2-40B4-BE49-F238E27FC236}">
                <a16:creationId xmlns:a16="http://schemas.microsoft.com/office/drawing/2014/main" id="{E8E7C7C6-FE47-493D-9D48-A4AE993B8719}"/>
              </a:ext>
            </a:extLst>
          </p:cNvPr>
          <p:cNvSpPr/>
          <p:nvPr/>
        </p:nvSpPr>
        <p:spPr>
          <a:xfrm rot="10800000">
            <a:off x="-1188872" y="-463014"/>
            <a:ext cx="14765975" cy="7905535"/>
          </a:xfrm>
          <a:prstGeom prst="trapezoid">
            <a:avLst>
              <a:gd name="adj" fmla="val 8674"/>
            </a:avLst>
          </a:prstGeom>
          <a:solidFill>
            <a:srgbClr val="276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CC2E5D-B6AD-49AE-9F0C-DB1F284F78BC}"/>
              </a:ext>
            </a:extLst>
          </p:cNvPr>
          <p:cNvSpPr txBox="1"/>
          <p:nvPr/>
        </p:nvSpPr>
        <p:spPr>
          <a:xfrm>
            <a:off x="716692" y="1767007"/>
            <a:ext cx="1075861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48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혼자선 </a:t>
            </a:r>
            <a:r>
              <a:rPr lang="ko-KR" altLang="en-US" sz="4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누르고</a:t>
            </a:r>
            <a:r>
              <a:rPr lang="en-US" altLang="ko-KR" sz="4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48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같이 있을 땐 </a:t>
            </a:r>
            <a:r>
              <a:rPr lang="ko-KR" altLang="en-US" sz="4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찍고</a:t>
            </a:r>
            <a:r>
              <a:rPr lang="en-US" altLang="ko-KR" sz="4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48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모를 땐</a:t>
            </a:r>
            <a:r>
              <a:rPr lang="ko-KR" altLang="en-US" sz="4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물어보고</a:t>
            </a:r>
            <a:r>
              <a:rPr lang="en-US" altLang="ko-KR" sz="4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!</a:t>
            </a:r>
            <a:endParaRPr lang="en-US" altLang="ko-KR" sz="48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3" name="그래픽 12" descr="Radio microphone">
            <a:extLst>
              <a:ext uri="{FF2B5EF4-FFF2-40B4-BE49-F238E27FC236}">
                <a16:creationId xmlns:a16="http://schemas.microsoft.com/office/drawing/2014/main" id="{9083ABCA-8771-43BF-B4B8-8C03B9D0F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76960" y="7925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14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85C93D8-59FE-4CB9-B6F3-FF06A75E3B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979D2-BA80-4DE5-BDAE-C6C1C812D7F6}"/>
              </a:ext>
            </a:extLst>
          </p:cNvPr>
          <p:cNvSpPr txBox="1"/>
          <p:nvPr/>
        </p:nvSpPr>
        <p:spPr>
          <a:xfrm>
            <a:off x="202695" y="18624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Market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42831AD-87F6-452C-BE58-5A9D8E04E8F8}"/>
              </a:ext>
            </a:extLst>
          </p:cNvPr>
          <p:cNvSpPr/>
          <p:nvPr/>
        </p:nvSpPr>
        <p:spPr>
          <a:xfrm>
            <a:off x="782320" y="1950720"/>
            <a:ext cx="10627360" cy="4053840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D86717-1E07-4A69-B1D2-87BE51D41D01}"/>
              </a:ext>
            </a:extLst>
          </p:cNvPr>
          <p:cNvSpPr/>
          <p:nvPr/>
        </p:nvSpPr>
        <p:spPr>
          <a:xfrm rot="20326223">
            <a:off x="1636217" y="3040586"/>
            <a:ext cx="3383280" cy="629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7D735773-EFC1-47F3-A15F-4A62044B77D7}"/>
              </a:ext>
            </a:extLst>
          </p:cNvPr>
          <p:cNvSpPr/>
          <p:nvPr/>
        </p:nvSpPr>
        <p:spPr>
          <a:xfrm rot="10800000">
            <a:off x="1322835" y="2384359"/>
            <a:ext cx="3855720" cy="756340"/>
          </a:xfrm>
          <a:prstGeom prst="trapezoid">
            <a:avLst>
              <a:gd name="adj" fmla="val 23462"/>
            </a:avLst>
          </a:prstGeom>
          <a:solidFill>
            <a:srgbClr val="276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3008A8-EAE4-48D0-A17E-822797BA9F2A}"/>
              </a:ext>
            </a:extLst>
          </p:cNvPr>
          <p:cNvSpPr/>
          <p:nvPr/>
        </p:nvSpPr>
        <p:spPr>
          <a:xfrm rot="20326223">
            <a:off x="1903823" y="4329809"/>
            <a:ext cx="2762324" cy="6290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다리꼴 9">
            <a:extLst>
              <a:ext uri="{FF2B5EF4-FFF2-40B4-BE49-F238E27FC236}">
                <a16:creationId xmlns:a16="http://schemas.microsoft.com/office/drawing/2014/main" id="{C954166B-CABC-42A9-8FF0-D4BB16931454}"/>
              </a:ext>
            </a:extLst>
          </p:cNvPr>
          <p:cNvSpPr/>
          <p:nvPr/>
        </p:nvSpPr>
        <p:spPr>
          <a:xfrm rot="10800000">
            <a:off x="1655070" y="3672139"/>
            <a:ext cx="3191250" cy="756340"/>
          </a:xfrm>
          <a:prstGeom prst="trapezoid">
            <a:avLst>
              <a:gd name="adj" fmla="val 23462"/>
            </a:avLst>
          </a:prstGeom>
          <a:solidFill>
            <a:srgbClr val="38A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다리꼴 10">
            <a:extLst>
              <a:ext uri="{FF2B5EF4-FFF2-40B4-BE49-F238E27FC236}">
                <a16:creationId xmlns:a16="http://schemas.microsoft.com/office/drawing/2014/main" id="{108CACC9-2AD9-4D49-BC09-6BEE27423B05}"/>
              </a:ext>
            </a:extLst>
          </p:cNvPr>
          <p:cNvSpPr/>
          <p:nvPr/>
        </p:nvSpPr>
        <p:spPr>
          <a:xfrm rot="10800000">
            <a:off x="1883670" y="4831660"/>
            <a:ext cx="2734050" cy="756340"/>
          </a:xfrm>
          <a:prstGeom prst="trapezoid">
            <a:avLst>
              <a:gd name="adj" fmla="val 23462"/>
            </a:avLst>
          </a:prstGeom>
          <a:solidFill>
            <a:srgbClr val="9AA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E02C13-35BE-409E-B28D-17487AE8F873}"/>
              </a:ext>
            </a:extLst>
          </p:cNvPr>
          <p:cNvSpPr txBox="1"/>
          <p:nvPr/>
        </p:nvSpPr>
        <p:spPr>
          <a:xfrm>
            <a:off x="-973633" y="2538643"/>
            <a:ext cx="8602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TAM</a:t>
            </a:r>
            <a:endParaRPr lang="en-US" altLang="ko-KR" sz="2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B682D8-8921-4A77-AB01-FEA7DBE08737}"/>
              </a:ext>
            </a:extLst>
          </p:cNvPr>
          <p:cNvSpPr txBox="1"/>
          <p:nvPr/>
        </p:nvSpPr>
        <p:spPr>
          <a:xfrm>
            <a:off x="-973633" y="3837918"/>
            <a:ext cx="8602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SAM</a:t>
            </a:r>
            <a:endParaRPr lang="en-US" altLang="ko-KR" sz="2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7BB530-63A1-41FC-BA32-D92DF585EAE4}"/>
              </a:ext>
            </a:extLst>
          </p:cNvPr>
          <p:cNvSpPr txBox="1"/>
          <p:nvPr/>
        </p:nvSpPr>
        <p:spPr>
          <a:xfrm>
            <a:off x="-973633" y="5009477"/>
            <a:ext cx="8602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SOM</a:t>
            </a:r>
            <a:endParaRPr lang="en-US" altLang="ko-KR" sz="2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AC38758-0E57-478D-A73C-CC231F9E4B79}"/>
              </a:ext>
            </a:extLst>
          </p:cNvPr>
          <p:cNvCxnSpPr/>
          <p:nvPr/>
        </p:nvCxnSpPr>
        <p:spPr>
          <a:xfrm>
            <a:off x="5425440" y="2769475"/>
            <a:ext cx="120396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F66D860-5E18-4D11-BDF8-32F6A1971D12}"/>
              </a:ext>
            </a:extLst>
          </p:cNvPr>
          <p:cNvCxnSpPr>
            <a:cxnSpLocks/>
          </p:cNvCxnSpPr>
          <p:nvPr/>
        </p:nvCxnSpPr>
        <p:spPr>
          <a:xfrm>
            <a:off x="5179752" y="4050309"/>
            <a:ext cx="7760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DF7D6031-520E-4609-8116-AEF707F33434}"/>
              </a:ext>
            </a:extLst>
          </p:cNvPr>
          <p:cNvSpPr/>
          <p:nvPr/>
        </p:nvSpPr>
        <p:spPr>
          <a:xfrm>
            <a:off x="6567231" y="2706833"/>
            <a:ext cx="141810" cy="141810"/>
          </a:xfrm>
          <a:prstGeom prst="ellipse">
            <a:avLst/>
          </a:prstGeom>
          <a:solidFill>
            <a:srgbClr val="86C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727C7EC-7C96-4D18-A344-4EF268EF1A76}"/>
              </a:ext>
            </a:extLst>
          </p:cNvPr>
          <p:cNvSpPr/>
          <p:nvPr/>
        </p:nvSpPr>
        <p:spPr>
          <a:xfrm>
            <a:off x="5954190" y="3976902"/>
            <a:ext cx="141810" cy="141810"/>
          </a:xfrm>
          <a:prstGeom prst="ellipse">
            <a:avLst/>
          </a:prstGeom>
          <a:solidFill>
            <a:srgbClr val="86C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8FDEE46-306F-4487-99CE-16A0AD7C7316}"/>
              </a:ext>
            </a:extLst>
          </p:cNvPr>
          <p:cNvGrpSpPr/>
          <p:nvPr/>
        </p:nvGrpSpPr>
        <p:grpSpPr>
          <a:xfrm>
            <a:off x="4849888" y="5138925"/>
            <a:ext cx="741465" cy="141810"/>
            <a:chOff x="5425440" y="5006845"/>
            <a:chExt cx="741465" cy="141810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F318103-1DBB-4C74-8BB1-CB60CD64513B}"/>
                </a:ext>
              </a:extLst>
            </p:cNvPr>
            <p:cNvCxnSpPr>
              <a:cxnSpLocks/>
            </p:cNvCxnSpPr>
            <p:nvPr/>
          </p:nvCxnSpPr>
          <p:spPr>
            <a:xfrm>
              <a:off x="5425440" y="5077750"/>
              <a:ext cx="60198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CC99A4C-BACB-4DEB-B1B9-ACAC7E656114}"/>
                </a:ext>
              </a:extLst>
            </p:cNvPr>
            <p:cNvSpPr/>
            <p:nvPr/>
          </p:nvSpPr>
          <p:spPr>
            <a:xfrm>
              <a:off x="6025095" y="5006845"/>
              <a:ext cx="141810" cy="141810"/>
            </a:xfrm>
            <a:prstGeom prst="ellipse">
              <a:avLst/>
            </a:prstGeom>
            <a:solidFill>
              <a:srgbClr val="86C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98AE3D2-4F44-49E1-9D68-3AEB911D624E}"/>
              </a:ext>
            </a:extLst>
          </p:cNvPr>
          <p:cNvSpPr txBox="1"/>
          <p:nvPr/>
        </p:nvSpPr>
        <p:spPr>
          <a:xfrm>
            <a:off x="716692" y="743337"/>
            <a:ext cx="107586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시장 규모</a:t>
            </a:r>
            <a:endParaRPr lang="en-US" altLang="ko-KR" sz="4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96FBFE-7EAC-479D-9A26-1A7FFBCD83B4}"/>
              </a:ext>
            </a:extLst>
          </p:cNvPr>
          <p:cNvSpPr txBox="1"/>
          <p:nvPr/>
        </p:nvSpPr>
        <p:spPr>
          <a:xfrm>
            <a:off x="7254446" y="2353899"/>
            <a:ext cx="2697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 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3,000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억 원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4A9BF1-620D-4E4C-9442-B57DDC7C4395}"/>
              </a:ext>
            </a:extLst>
          </p:cNvPr>
          <p:cNvSpPr txBox="1"/>
          <p:nvPr/>
        </p:nvSpPr>
        <p:spPr>
          <a:xfrm>
            <a:off x="7254446" y="3584731"/>
            <a:ext cx="2697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조원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1E4B6A-B94D-437D-8B72-25B74E32B771}"/>
              </a:ext>
            </a:extLst>
          </p:cNvPr>
          <p:cNvSpPr txBox="1"/>
          <p:nvPr/>
        </p:nvSpPr>
        <p:spPr>
          <a:xfrm>
            <a:off x="7254446" y="4711111"/>
            <a:ext cx="2697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3,000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억 원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97D966-F948-4FD5-A931-B1550E730F78}"/>
              </a:ext>
            </a:extLst>
          </p:cNvPr>
          <p:cNvSpPr txBox="1"/>
          <p:nvPr/>
        </p:nvSpPr>
        <p:spPr>
          <a:xfrm>
            <a:off x="7254445" y="2777953"/>
            <a:ext cx="5207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국내 노인 인구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9,499,933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명 *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0.05(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수수료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FD5B75-5CEC-4842-BF9A-7792C57408CB}"/>
              </a:ext>
            </a:extLst>
          </p:cNvPr>
          <p:cNvSpPr txBox="1"/>
          <p:nvPr/>
        </p:nvSpPr>
        <p:spPr>
          <a:xfrm>
            <a:off x="7254446" y="4008785"/>
            <a:ext cx="3758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수도권 이외 지역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80.5%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*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0.05(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수수료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C11E5E-4B5B-42A3-A7C0-98A0743D9FBC}"/>
              </a:ext>
            </a:extLst>
          </p:cNvPr>
          <p:cNvSpPr txBox="1"/>
          <p:nvPr/>
        </p:nvSpPr>
        <p:spPr>
          <a:xfrm>
            <a:off x="7254446" y="5135165"/>
            <a:ext cx="3758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수도권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19.5%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*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0.05(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수수료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05B717-0482-4398-97CD-E6F61FA48964}"/>
              </a:ext>
            </a:extLst>
          </p:cNvPr>
          <p:cNvSpPr txBox="1"/>
          <p:nvPr/>
        </p:nvSpPr>
        <p:spPr>
          <a:xfrm>
            <a:off x="4740730" y="6055735"/>
            <a:ext cx="6425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 자료 출처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2022, KOSIS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5B4AA3-8B4B-452A-A03C-0B3FF65C78CC}"/>
              </a:ext>
            </a:extLst>
          </p:cNvPr>
          <p:cNvSpPr txBox="1"/>
          <p:nvPr/>
        </p:nvSpPr>
        <p:spPr>
          <a:xfrm>
            <a:off x="2420491" y="6055735"/>
            <a:ext cx="6425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 산출 근거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2022,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국민연금공단 노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부부 기준 월평균 생활비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277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 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988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C98C820D-5A54-4329-9669-9E77F2E7DC5C}"/>
              </a:ext>
            </a:extLst>
          </p:cNvPr>
          <p:cNvSpPr/>
          <p:nvPr/>
        </p:nvSpPr>
        <p:spPr>
          <a:xfrm>
            <a:off x="366652" y="4623863"/>
            <a:ext cx="1350168" cy="1350168"/>
          </a:xfrm>
          <a:prstGeom prst="ellipse">
            <a:avLst/>
          </a:prstGeom>
          <a:solidFill>
            <a:srgbClr val="90E0B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A99A1C2-CA72-4DE9-8C30-AA9BF6801D7A}"/>
              </a:ext>
            </a:extLst>
          </p:cNvPr>
          <p:cNvSpPr/>
          <p:nvPr/>
        </p:nvSpPr>
        <p:spPr>
          <a:xfrm>
            <a:off x="10577341" y="4622978"/>
            <a:ext cx="1350168" cy="1350168"/>
          </a:xfrm>
          <a:prstGeom prst="ellipse">
            <a:avLst/>
          </a:prstGeom>
          <a:solidFill>
            <a:srgbClr val="90E0B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C627906-F3BF-4131-8394-DE6755A216E9}"/>
              </a:ext>
            </a:extLst>
          </p:cNvPr>
          <p:cNvSpPr/>
          <p:nvPr/>
        </p:nvSpPr>
        <p:spPr>
          <a:xfrm>
            <a:off x="5469976" y="255739"/>
            <a:ext cx="1350168" cy="1350168"/>
          </a:xfrm>
          <a:prstGeom prst="ellipse">
            <a:avLst/>
          </a:prstGeom>
          <a:solidFill>
            <a:srgbClr val="90E0B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CD75E8D-C2C5-4E84-85CC-919AF5244B17}"/>
              </a:ext>
            </a:extLst>
          </p:cNvPr>
          <p:cNvSpPr/>
          <p:nvPr/>
        </p:nvSpPr>
        <p:spPr>
          <a:xfrm>
            <a:off x="4796912" y="3822449"/>
            <a:ext cx="2700337" cy="2700337"/>
          </a:xfrm>
          <a:prstGeom prst="ellipse">
            <a:avLst/>
          </a:prstGeom>
          <a:solidFill>
            <a:srgbClr val="27674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559B8D-155E-4EBC-BD24-47E0A4CBA8A2}"/>
              </a:ext>
            </a:extLst>
          </p:cNvPr>
          <p:cNvSpPr txBox="1"/>
          <p:nvPr/>
        </p:nvSpPr>
        <p:spPr>
          <a:xfrm>
            <a:off x="5347187" y="4873047"/>
            <a:ext cx="16381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누르고 찍고</a:t>
            </a:r>
          </a:p>
          <a:p>
            <a:pPr lvl="0" algn="ctr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자사 서비스</a:t>
            </a:r>
            <a:r>
              <a:rPr lang="en-US" altLang="ko-KR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75943-002C-4E69-9EA2-B6326334F5FD}"/>
              </a:ext>
            </a:extLst>
          </p:cNvPr>
          <p:cNvSpPr txBox="1"/>
          <p:nvPr/>
        </p:nvSpPr>
        <p:spPr>
          <a:xfrm>
            <a:off x="10956371" y="5111071"/>
            <a:ext cx="672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75AC0C-3948-4F77-AB09-612105F8C8D1}"/>
              </a:ext>
            </a:extLst>
          </p:cNvPr>
          <p:cNvSpPr txBox="1"/>
          <p:nvPr/>
        </p:nvSpPr>
        <p:spPr>
          <a:xfrm>
            <a:off x="6485029" y="2504792"/>
            <a:ext cx="57211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CC9C3C-E812-4D39-86FF-8705D9F2CCFD}"/>
              </a:ext>
            </a:extLst>
          </p:cNvPr>
          <p:cNvSpPr txBox="1"/>
          <p:nvPr/>
        </p:nvSpPr>
        <p:spPr>
          <a:xfrm>
            <a:off x="3958552" y="2442694"/>
            <a:ext cx="219344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노인 정책 서비스 제공</a:t>
            </a:r>
          </a:p>
          <a:p>
            <a:pPr lvl="0">
              <a:defRPr/>
            </a:pP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디지털 </a:t>
            </a:r>
            <a:r>
              <a:rPr lang="ko-KR" altLang="en-US" sz="15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초격차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해소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DB4078-6A04-4B55-A78A-1CFF8D55F7F4}"/>
              </a:ext>
            </a:extLst>
          </p:cNvPr>
          <p:cNvSpPr txBox="1"/>
          <p:nvPr/>
        </p:nvSpPr>
        <p:spPr>
          <a:xfrm>
            <a:off x="1612069" y="4543747"/>
            <a:ext cx="3035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링크 및 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QR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코드를 통한 서비스 이용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53F8D-7DFA-46AA-A20A-D3CAF84FA48A}"/>
              </a:ext>
            </a:extLst>
          </p:cNvPr>
          <p:cNvSpPr txBox="1"/>
          <p:nvPr/>
        </p:nvSpPr>
        <p:spPr>
          <a:xfrm>
            <a:off x="1773426" y="5580933"/>
            <a:ext cx="287421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공공시설 위치 및 연락 서비스 제공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9C52B-AE1D-4290-B58D-FF7F73EB05B6}"/>
              </a:ext>
            </a:extLst>
          </p:cNvPr>
          <p:cNvSpPr txBox="1"/>
          <p:nvPr/>
        </p:nvSpPr>
        <p:spPr>
          <a:xfrm>
            <a:off x="7812355" y="4381698"/>
            <a:ext cx="246644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사회공헌활동 환경 제공</a:t>
            </a:r>
            <a:endParaRPr lang="en-US" altLang="ko-KR"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0" algn="ctr">
              <a:defRPr/>
            </a:pP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상품 구매 </a:t>
            </a:r>
            <a:r>
              <a:rPr lang="ko-KR" altLang="en-US" sz="15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고객군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증가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324BCD-6DC6-44A0-95A7-B24D1796B0B0}"/>
              </a:ext>
            </a:extLst>
          </p:cNvPr>
          <p:cNvSpPr txBox="1"/>
          <p:nvPr/>
        </p:nvSpPr>
        <p:spPr>
          <a:xfrm>
            <a:off x="8009191" y="5580932"/>
            <a:ext cx="207277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지원 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광고비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후원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가로 글상자 39">
            <a:extLst>
              <a:ext uri="{FF2B5EF4-FFF2-40B4-BE49-F238E27FC236}">
                <a16:creationId xmlns:a16="http://schemas.microsoft.com/office/drawing/2014/main" id="{01C1FE0A-B861-4A0C-9166-61071DE5A0E4}"/>
              </a:ext>
            </a:extLst>
          </p:cNvPr>
          <p:cNvSpPr txBox="1"/>
          <p:nvPr/>
        </p:nvSpPr>
        <p:spPr>
          <a:xfrm>
            <a:off x="436577" y="4823661"/>
            <a:ext cx="1210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노인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0" algn="ctr">
              <a:defRPr/>
            </a:pP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가로 글상자 40">
            <a:extLst>
              <a:ext uri="{FF2B5EF4-FFF2-40B4-BE49-F238E27FC236}">
                <a16:creationId xmlns:a16="http://schemas.microsoft.com/office/drawing/2014/main" id="{EBBC6234-DDAC-4BE8-8667-93E6E3C71E65}"/>
              </a:ext>
            </a:extLst>
          </p:cNvPr>
          <p:cNvSpPr txBox="1"/>
          <p:nvPr/>
        </p:nvSpPr>
        <p:spPr>
          <a:xfrm>
            <a:off x="5778091" y="756094"/>
            <a:ext cx="687518" cy="365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064BCC-CC80-4E45-9781-32E1723F1750}"/>
              </a:ext>
            </a:extLst>
          </p:cNvPr>
          <p:cNvSpPr txBox="1"/>
          <p:nvPr/>
        </p:nvSpPr>
        <p:spPr>
          <a:xfrm>
            <a:off x="202695" y="18624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Business Model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83A2170-72B6-4703-8C71-92C12EE13743}"/>
              </a:ext>
            </a:extLst>
          </p:cNvPr>
          <p:cNvCxnSpPr/>
          <p:nvPr/>
        </p:nvCxnSpPr>
        <p:spPr>
          <a:xfrm flipV="1">
            <a:off x="5940327" y="1898802"/>
            <a:ext cx="0" cy="1530198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85DFCD-015B-42B5-A158-4DD681DEBFC7}"/>
              </a:ext>
            </a:extLst>
          </p:cNvPr>
          <p:cNvCxnSpPr>
            <a:cxnSpLocks/>
          </p:cNvCxnSpPr>
          <p:nvPr/>
        </p:nvCxnSpPr>
        <p:spPr>
          <a:xfrm>
            <a:off x="6281785" y="1898802"/>
            <a:ext cx="0" cy="153019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B12B86E-0AE8-4DDD-9F98-ADD213D191F8}"/>
              </a:ext>
            </a:extLst>
          </p:cNvPr>
          <p:cNvCxnSpPr/>
          <p:nvPr/>
        </p:nvCxnSpPr>
        <p:spPr>
          <a:xfrm rot="5400000" flipV="1">
            <a:off x="3061455" y="3800040"/>
            <a:ext cx="0" cy="2447029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43D4D9C-4E9E-41F2-98CB-BA0D342CB2B8}"/>
              </a:ext>
            </a:extLst>
          </p:cNvPr>
          <p:cNvCxnSpPr>
            <a:cxnSpLocks/>
          </p:cNvCxnSpPr>
          <p:nvPr/>
        </p:nvCxnSpPr>
        <p:spPr>
          <a:xfrm rot="5400000">
            <a:off x="3061455" y="4169029"/>
            <a:ext cx="0" cy="2447029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EA2370-54F9-487C-8503-0A260A302CF2}"/>
              </a:ext>
            </a:extLst>
          </p:cNvPr>
          <p:cNvCxnSpPr/>
          <p:nvPr/>
        </p:nvCxnSpPr>
        <p:spPr>
          <a:xfrm rot="5400000" flipV="1">
            <a:off x="9055286" y="3800040"/>
            <a:ext cx="0" cy="2447029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917F5B5-3D21-457D-8870-28DAD6E4E3E2}"/>
              </a:ext>
            </a:extLst>
          </p:cNvPr>
          <p:cNvCxnSpPr>
            <a:cxnSpLocks/>
          </p:cNvCxnSpPr>
          <p:nvPr/>
        </p:nvCxnSpPr>
        <p:spPr>
          <a:xfrm rot="5400000">
            <a:off x="9055286" y="4169029"/>
            <a:ext cx="0" cy="244702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3A8618-EDE7-43B7-A305-E0B21C216C8F}"/>
              </a:ext>
            </a:extLst>
          </p:cNvPr>
          <p:cNvCxnSpPr/>
          <p:nvPr/>
        </p:nvCxnSpPr>
        <p:spPr>
          <a:xfrm rot="5400000" flipV="1">
            <a:off x="8754391" y="376846"/>
            <a:ext cx="0" cy="149040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E66E46B-AD76-4D50-813D-E68411099D8C}"/>
              </a:ext>
            </a:extLst>
          </p:cNvPr>
          <p:cNvCxnSpPr/>
          <p:nvPr/>
        </p:nvCxnSpPr>
        <p:spPr>
          <a:xfrm rot="5400000" flipV="1">
            <a:off x="8754391" y="860709"/>
            <a:ext cx="0" cy="149040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가로 글상자 40">
            <a:extLst>
              <a:ext uri="{FF2B5EF4-FFF2-40B4-BE49-F238E27FC236}">
                <a16:creationId xmlns:a16="http://schemas.microsoft.com/office/drawing/2014/main" id="{0D4AACD5-4DE0-4667-A54C-ACCDBBF9EE8F}"/>
              </a:ext>
            </a:extLst>
          </p:cNvPr>
          <p:cNvSpPr txBox="1"/>
          <p:nvPr/>
        </p:nvSpPr>
        <p:spPr>
          <a:xfrm>
            <a:off x="9729268" y="1465456"/>
            <a:ext cx="2046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Cash flow</a:t>
            </a:r>
            <a:endParaRPr lang="ko-KR" altLang="en-US" dirty="0">
              <a:solidFill>
                <a:srgbClr val="0070C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0" name="가로 글상자 40">
            <a:extLst>
              <a:ext uri="{FF2B5EF4-FFF2-40B4-BE49-F238E27FC236}">
                <a16:creationId xmlns:a16="http://schemas.microsoft.com/office/drawing/2014/main" id="{670F9205-A2AE-4437-9EF7-20C38CBFE65C}"/>
              </a:ext>
            </a:extLst>
          </p:cNvPr>
          <p:cNvSpPr txBox="1"/>
          <p:nvPr/>
        </p:nvSpPr>
        <p:spPr>
          <a:xfrm>
            <a:off x="9729268" y="948230"/>
            <a:ext cx="2046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Service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01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85C93D8-59FE-4CB9-B6F3-FF06A75E3B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979D2-BA80-4DE5-BDAE-C6C1C812D7F6}"/>
              </a:ext>
            </a:extLst>
          </p:cNvPr>
          <p:cNvSpPr txBox="1"/>
          <p:nvPr/>
        </p:nvSpPr>
        <p:spPr>
          <a:xfrm>
            <a:off x="202695" y="18624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Market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42831AD-87F6-452C-BE58-5A9D8E04E8F8}"/>
              </a:ext>
            </a:extLst>
          </p:cNvPr>
          <p:cNvSpPr/>
          <p:nvPr/>
        </p:nvSpPr>
        <p:spPr>
          <a:xfrm>
            <a:off x="782320" y="1950720"/>
            <a:ext cx="10627360" cy="4053840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8AE3D2-4F44-49E1-9D68-3AEB911D624E}"/>
              </a:ext>
            </a:extLst>
          </p:cNvPr>
          <p:cNvSpPr txBox="1"/>
          <p:nvPr/>
        </p:nvSpPr>
        <p:spPr>
          <a:xfrm>
            <a:off x="716692" y="743337"/>
            <a:ext cx="107586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시장 진입 전략</a:t>
            </a:r>
            <a:endParaRPr lang="en-US" altLang="ko-KR" sz="4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28D057F-AFBC-427F-AB50-79D85498C376}"/>
              </a:ext>
            </a:extLst>
          </p:cNvPr>
          <p:cNvSpPr/>
          <p:nvPr/>
        </p:nvSpPr>
        <p:spPr>
          <a:xfrm>
            <a:off x="1509012" y="2712720"/>
            <a:ext cx="2265680" cy="2265680"/>
          </a:xfrm>
          <a:prstGeom prst="ellipse">
            <a:avLst/>
          </a:prstGeom>
          <a:solidFill>
            <a:srgbClr val="9AA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E514E0D-E89A-47A0-A59D-15B50994C9F8}"/>
              </a:ext>
            </a:extLst>
          </p:cNvPr>
          <p:cNvSpPr/>
          <p:nvPr/>
        </p:nvSpPr>
        <p:spPr>
          <a:xfrm>
            <a:off x="5077459" y="2712720"/>
            <a:ext cx="2265680" cy="2265680"/>
          </a:xfrm>
          <a:prstGeom prst="ellipse">
            <a:avLst/>
          </a:prstGeom>
          <a:solidFill>
            <a:srgbClr val="38A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4BC1ACB-0259-49A0-A812-023ABB156AA1}"/>
              </a:ext>
            </a:extLst>
          </p:cNvPr>
          <p:cNvSpPr/>
          <p:nvPr/>
        </p:nvSpPr>
        <p:spPr>
          <a:xfrm>
            <a:off x="8645907" y="2712720"/>
            <a:ext cx="2265680" cy="2265680"/>
          </a:xfrm>
          <a:prstGeom prst="ellipse">
            <a:avLst/>
          </a:prstGeom>
          <a:solidFill>
            <a:srgbClr val="276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76749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C1A568-146B-4D0D-8C6C-480A1DF62726}"/>
              </a:ext>
            </a:extLst>
          </p:cNvPr>
          <p:cNvSpPr txBox="1"/>
          <p:nvPr/>
        </p:nvSpPr>
        <p:spPr>
          <a:xfrm>
            <a:off x="1293318" y="5235843"/>
            <a:ext cx="2697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단계 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노인 여가복지시설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10A019-00CD-41D7-BF49-7309370EC43C}"/>
              </a:ext>
            </a:extLst>
          </p:cNvPr>
          <p:cNvSpPr txBox="1"/>
          <p:nvPr/>
        </p:nvSpPr>
        <p:spPr>
          <a:xfrm>
            <a:off x="4861765" y="5235843"/>
            <a:ext cx="2697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단계 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동사무소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8E991F-E578-44CF-AFBC-EA6A3C74C645}"/>
              </a:ext>
            </a:extLst>
          </p:cNvPr>
          <p:cNvSpPr txBox="1"/>
          <p:nvPr/>
        </p:nvSpPr>
        <p:spPr>
          <a:xfrm>
            <a:off x="8430213" y="5235843"/>
            <a:ext cx="2697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단계 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정부 연계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F0721904-C13F-4322-9BD9-35C64BE5D4DE}"/>
              </a:ext>
            </a:extLst>
          </p:cNvPr>
          <p:cNvSpPr/>
          <p:nvPr/>
        </p:nvSpPr>
        <p:spPr>
          <a:xfrm rot="5400000">
            <a:off x="4114926" y="3546348"/>
            <a:ext cx="618744" cy="533400"/>
          </a:xfrm>
          <a:prstGeom prst="triangl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18000"/>
                </a:schemeClr>
              </a:gs>
              <a:gs pos="68000">
                <a:srgbClr val="9AA6B5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24BBFB7A-4A4C-40DA-8F80-58FB577CE3D8}"/>
              </a:ext>
            </a:extLst>
          </p:cNvPr>
          <p:cNvSpPr/>
          <p:nvPr/>
        </p:nvSpPr>
        <p:spPr>
          <a:xfrm rot="5400000">
            <a:off x="7692770" y="3546348"/>
            <a:ext cx="618744" cy="533400"/>
          </a:xfrm>
          <a:prstGeom prst="triangl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18000"/>
                </a:schemeClr>
              </a:gs>
              <a:gs pos="68000">
                <a:srgbClr val="9AA6B5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D45245-D7D6-4B8B-AC25-A855890146F1}"/>
              </a:ext>
            </a:extLst>
          </p:cNvPr>
          <p:cNvSpPr txBox="1"/>
          <p:nvPr/>
        </p:nvSpPr>
        <p:spPr>
          <a:xfrm>
            <a:off x="1293318" y="3615556"/>
            <a:ext cx="26970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67,211</a:t>
            </a:r>
            <a:r>
              <a:rPr lang="ko-KR" altLang="en-US" sz="32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개소</a:t>
            </a:r>
            <a:endParaRPr lang="en-US" altLang="ko-KR" sz="32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BA09CE-9FCC-4717-9828-C2E6205DA116}"/>
              </a:ext>
            </a:extLst>
          </p:cNvPr>
          <p:cNvSpPr txBox="1"/>
          <p:nvPr/>
        </p:nvSpPr>
        <p:spPr>
          <a:xfrm>
            <a:off x="4740730" y="6055735"/>
            <a:ext cx="6425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 자료 출처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2022, KOSIS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E3D0DE-B7B3-4659-BD92-230BCBA5A85E}"/>
              </a:ext>
            </a:extLst>
          </p:cNvPr>
          <p:cNvSpPr txBox="1"/>
          <p:nvPr/>
        </p:nvSpPr>
        <p:spPr>
          <a:xfrm>
            <a:off x="4842223" y="3615556"/>
            <a:ext cx="26970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97,354</a:t>
            </a:r>
            <a:r>
              <a:rPr lang="ko-KR" altLang="en-US" sz="32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개소</a:t>
            </a:r>
            <a:endParaRPr lang="en-US" altLang="ko-KR" sz="32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83C32B-DB7F-4B82-AD62-56D59E1877EA}"/>
              </a:ext>
            </a:extLst>
          </p:cNvPr>
          <p:cNvSpPr txBox="1"/>
          <p:nvPr/>
        </p:nvSpPr>
        <p:spPr>
          <a:xfrm>
            <a:off x="8469656" y="3615556"/>
            <a:ext cx="26970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지자체</a:t>
            </a:r>
            <a:endParaRPr lang="en-US" altLang="ko-KR" sz="32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4868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2F1EA13-9ADE-4938-938F-9210DA00E0CA}"/>
              </a:ext>
            </a:extLst>
          </p:cNvPr>
          <p:cNvSpPr txBox="1"/>
          <p:nvPr/>
        </p:nvSpPr>
        <p:spPr>
          <a:xfrm>
            <a:off x="716692" y="743337"/>
            <a:ext cx="107586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사업 로드맵</a:t>
            </a:r>
            <a:endParaRPr lang="en-US" altLang="ko-KR" sz="4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3180FF6-0571-42D9-A648-3884133AF017}"/>
              </a:ext>
            </a:extLst>
          </p:cNvPr>
          <p:cNvGrpSpPr/>
          <p:nvPr/>
        </p:nvGrpSpPr>
        <p:grpSpPr>
          <a:xfrm>
            <a:off x="1554480" y="320040"/>
            <a:ext cx="9920828" cy="6537960"/>
            <a:chOff x="1645920" y="213360"/>
            <a:chExt cx="9920828" cy="65379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B8660B7-5F2A-4492-A694-9EF6F0C77521}"/>
                </a:ext>
              </a:extLst>
            </p:cNvPr>
            <p:cNvSpPr/>
            <p:nvPr/>
          </p:nvSpPr>
          <p:spPr>
            <a:xfrm>
              <a:off x="1645920" y="2865120"/>
              <a:ext cx="9372600" cy="3886200"/>
            </a:xfrm>
            <a:custGeom>
              <a:avLst/>
              <a:gdLst>
                <a:gd name="connsiteX0" fmla="*/ 0 w 9372600"/>
                <a:gd name="connsiteY0" fmla="*/ 0 h 3870960"/>
                <a:gd name="connsiteX1" fmla="*/ 9372600 w 9372600"/>
                <a:gd name="connsiteY1" fmla="*/ 0 h 3870960"/>
                <a:gd name="connsiteX2" fmla="*/ 9372600 w 9372600"/>
                <a:gd name="connsiteY2" fmla="*/ 3870960 h 3870960"/>
                <a:gd name="connsiteX3" fmla="*/ 0 w 9372600"/>
                <a:gd name="connsiteY3" fmla="*/ 3870960 h 3870960"/>
                <a:gd name="connsiteX4" fmla="*/ 0 w 9372600"/>
                <a:gd name="connsiteY4" fmla="*/ 0 h 3870960"/>
                <a:gd name="connsiteX0" fmla="*/ 0 w 9372600"/>
                <a:gd name="connsiteY0" fmla="*/ 0 h 3870960"/>
                <a:gd name="connsiteX1" fmla="*/ 9372600 w 9372600"/>
                <a:gd name="connsiteY1" fmla="*/ 0 h 3870960"/>
                <a:gd name="connsiteX2" fmla="*/ 4343400 w 9372600"/>
                <a:gd name="connsiteY2" fmla="*/ 3855720 h 3870960"/>
                <a:gd name="connsiteX3" fmla="*/ 0 w 9372600"/>
                <a:gd name="connsiteY3" fmla="*/ 3870960 h 3870960"/>
                <a:gd name="connsiteX4" fmla="*/ 0 w 9372600"/>
                <a:gd name="connsiteY4" fmla="*/ 0 h 3870960"/>
                <a:gd name="connsiteX0" fmla="*/ 7239000 w 9372600"/>
                <a:gd name="connsiteY0" fmla="*/ 563880 h 3870960"/>
                <a:gd name="connsiteX1" fmla="*/ 9372600 w 9372600"/>
                <a:gd name="connsiteY1" fmla="*/ 0 h 3870960"/>
                <a:gd name="connsiteX2" fmla="*/ 4343400 w 9372600"/>
                <a:gd name="connsiteY2" fmla="*/ 3855720 h 3870960"/>
                <a:gd name="connsiteX3" fmla="*/ 0 w 9372600"/>
                <a:gd name="connsiteY3" fmla="*/ 3870960 h 3870960"/>
                <a:gd name="connsiteX4" fmla="*/ 7239000 w 9372600"/>
                <a:gd name="connsiteY4" fmla="*/ 563880 h 3870960"/>
                <a:gd name="connsiteX0" fmla="*/ 7894320 w 9372600"/>
                <a:gd name="connsiteY0" fmla="*/ 0 h 3886200"/>
                <a:gd name="connsiteX1" fmla="*/ 9372600 w 9372600"/>
                <a:gd name="connsiteY1" fmla="*/ 15240 h 3886200"/>
                <a:gd name="connsiteX2" fmla="*/ 4343400 w 9372600"/>
                <a:gd name="connsiteY2" fmla="*/ 3870960 h 3886200"/>
                <a:gd name="connsiteX3" fmla="*/ 0 w 9372600"/>
                <a:gd name="connsiteY3" fmla="*/ 3886200 h 3886200"/>
                <a:gd name="connsiteX4" fmla="*/ 7894320 w 9372600"/>
                <a:gd name="connsiteY4" fmla="*/ 0 h 388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2600" h="3886200">
                  <a:moveTo>
                    <a:pt x="7894320" y="0"/>
                  </a:moveTo>
                  <a:lnTo>
                    <a:pt x="9372600" y="15240"/>
                  </a:lnTo>
                  <a:lnTo>
                    <a:pt x="4343400" y="3870960"/>
                  </a:lnTo>
                  <a:lnTo>
                    <a:pt x="0" y="3886200"/>
                  </a:lnTo>
                  <a:lnTo>
                    <a:pt x="789432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5645B9-7D02-42FA-B2E9-534E0E9640FA}"/>
                </a:ext>
              </a:extLst>
            </p:cNvPr>
            <p:cNvSpPr/>
            <p:nvPr/>
          </p:nvSpPr>
          <p:spPr>
            <a:xfrm>
              <a:off x="9525000" y="1082040"/>
              <a:ext cx="1752600" cy="1798320"/>
            </a:xfrm>
            <a:custGeom>
              <a:avLst/>
              <a:gdLst>
                <a:gd name="connsiteX0" fmla="*/ 0 w 1493520"/>
                <a:gd name="connsiteY0" fmla="*/ 0 h 1996440"/>
                <a:gd name="connsiteX1" fmla="*/ 1493520 w 1493520"/>
                <a:gd name="connsiteY1" fmla="*/ 0 h 1996440"/>
                <a:gd name="connsiteX2" fmla="*/ 1493520 w 1493520"/>
                <a:gd name="connsiteY2" fmla="*/ 1996440 h 1996440"/>
                <a:gd name="connsiteX3" fmla="*/ 0 w 1493520"/>
                <a:gd name="connsiteY3" fmla="*/ 1996440 h 1996440"/>
                <a:gd name="connsiteX4" fmla="*/ 0 w 1493520"/>
                <a:gd name="connsiteY4" fmla="*/ 0 h 1996440"/>
                <a:gd name="connsiteX0" fmla="*/ 0 w 1752600"/>
                <a:gd name="connsiteY0" fmla="*/ 0 h 1996440"/>
                <a:gd name="connsiteX1" fmla="*/ 1752600 w 1752600"/>
                <a:gd name="connsiteY1" fmla="*/ 198120 h 1996440"/>
                <a:gd name="connsiteX2" fmla="*/ 1493520 w 1752600"/>
                <a:gd name="connsiteY2" fmla="*/ 1996440 h 1996440"/>
                <a:gd name="connsiteX3" fmla="*/ 0 w 1752600"/>
                <a:gd name="connsiteY3" fmla="*/ 1996440 h 1996440"/>
                <a:gd name="connsiteX4" fmla="*/ 0 w 1752600"/>
                <a:gd name="connsiteY4" fmla="*/ 0 h 1996440"/>
                <a:gd name="connsiteX0" fmla="*/ 944880 w 1752600"/>
                <a:gd name="connsiteY0" fmla="*/ 579120 h 1798320"/>
                <a:gd name="connsiteX1" fmla="*/ 1752600 w 1752600"/>
                <a:gd name="connsiteY1" fmla="*/ 0 h 1798320"/>
                <a:gd name="connsiteX2" fmla="*/ 1493520 w 1752600"/>
                <a:gd name="connsiteY2" fmla="*/ 1798320 h 1798320"/>
                <a:gd name="connsiteX3" fmla="*/ 0 w 1752600"/>
                <a:gd name="connsiteY3" fmla="*/ 1798320 h 1798320"/>
                <a:gd name="connsiteX4" fmla="*/ 944880 w 1752600"/>
                <a:gd name="connsiteY4" fmla="*/ 579120 h 1798320"/>
                <a:gd name="connsiteX0" fmla="*/ 1051560 w 1752600"/>
                <a:gd name="connsiteY0" fmla="*/ 15240 h 1798320"/>
                <a:gd name="connsiteX1" fmla="*/ 1752600 w 1752600"/>
                <a:gd name="connsiteY1" fmla="*/ 0 h 1798320"/>
                <a:gd name="connsiteX2" fmla="*/ 1493520 w 1752600"/>
                <a:gd name="connsiteY2" fmla="*/ 1798320 h 1798320"/>
                <a:gd name="connsiteX3" fmla="*/ 0 w 1752600"/>
                <a:gd name="connsiteY3" fmla="*/ 1798320 h 1798320"/>
                <a:gd name="connsiteX4" fmla="*/ 1051560 w 1752600"/>
                <a:gd name="connsiteY4" fmla="*/ 15240 h 179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2600" h="1798320">
                  <a:moveTo>
                    <a:pt x="1051560" y="15240"/>
                  </a:moveTo>
                  <a:lnTo>
                    <a:pt x="1752600" y="0"/>
                  </a:lnTo>
                  <a:lnTo>
                    <a:pt x="1493520" y="1798320"/>
                  </a:lnTo>
                  <a:lnTo>
                    <a:pt x="0" y="1798320"/>
                  </a:lnTo>
                  <a:lnTo>
                    <a:pt x="1051560" y="1524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3E39E29F-B993-4105-8FCD-87E25ED87AC3}"/>
                </a:ext>
              </a:extLst>
            </p:cNvPr>
            <p:cNvSpPr/>
            <p:nvPr/>
          </p:nvSpPr>
          <p:spPr>
            <a:xfrm>
              <a:off x="10195560" y="213360"/>
              <a:ext cx="1371188" cy="920351"/>
            </a:xfrm>
            <a:custGeom>
              <a:avLst/>
              <a:gdLst>
                <a:gd name="connsiteX0" fmla="*/ 0 w 1279748"/>
                <a:gd name="connsiteY0" fmla="*/ 1103231 h 1103231"/>
                <a:gd name="connsiteX1" fmla="*/ 639874 w 1279748"/>
                <a:gd name="connsiteY1" fmla="*/ 0 h 1103231"/>
                <a:gd name="connsiteX2" fmla="*/ 1279748 w 1279748"/>
                <a:gd name="connsiteY2" fmla="*/ 1103231 h 1103231"/>
                <a:gd name="connsiteX3" fmla="*/ 0 w 1279748"/>
                <a:gd name="connsiteY3" fmla="*/ 1103231 h 1103231"/>
                <a:gd name="connsiteX0" fmla="*/ 0 w 1279748"/>
                <a:gd name="connsiteY0" fmla="*/ 889871 h 889871"/>
                <a:gd name="connsiteX1" fmla="*/ 975154 w 1279748"/>
                <a:gd name="connsiteY1" fmla="*/ 0 h 889871"/>
                <a:gd name="connsiteX2" fmla="*/ 1279748 w 1279748"/>
                <a:gd name="connsiteY2" fmla="*/ 889871 h 889871"/>
                <a:gd name="connsiteX3" fmla="*/ 0 w 1279748"/>
                <a:gd name="connsiteY3" fmla="*/ 889871 h 889871"/>
                <a:gd name="connsiteX0" fmla="*/ 0 w 1371188"/>
                <a:gd name="connsiteY0" fmla="*/ 889871 h 920351"/>
                <a:gd name="connsiteX1" fmla="*/ 975154 w 1371188"/>
                <a:gd name="connsiteY1" fmla="*/ 0 h 920351"/>
                <a:gd name="connsiteX2" fmla="*/ 1371188 w 1371188"/>
                <a:gd name="connsiteY2" fmla="*/ 920351 h 920351"/>
                <a:gd name="connsiteX3" fmla="*/ 0 w 1371188"/>
                <a:gd name="connsiteY3" fmla="*/ 889871 h 92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1188" h="920351">
                  <a:moveTo>
                    <a:pt x="0" y="889871"/>
                  </a:moveTo>
                  <a:lnTo>
                    <a:pt x="975154" y="0"/>
                  </a:lnTo>
                  <a:lnTo>
                    <a:pt x="1371188" y="920351"/>
                  </a:lnTo>
                  <a:lnTo>
                    <a:pt x="0" y="88987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EF55F008-3F1E-4DA6-91A2-A9FD71250BAE}"/>
              </a:ext>
            </a:extLst>
          </p:cNvPr>
          <p:cNvSpPr/>
          <p:nvPr/>
        </p:nvSpPr>
        <p:spPr>
          <a:xfrm>
            <a:off x="3398783" y="4156005"/>
            <a:ext cx="1958658" cy="1958658"/>
          </a:xfrm>
          <a:prstGeom prst="ellipse">
            <a:avLst/>
          </a:prstGeom>
          <a:solidFill>
            <a:srgbClr val="379C64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4377AF3-3350-4A63-A1EA-B26DB7E7D1A9}"/>
              </a:ext>
            </a:extLst>
          </p:cNvPr>
          <p:cNvSpPr/>
          <p:nvPr/>
        </p:nvSpPr>
        <p:spPr>
          <a:xfrm>
            <a:off x="5628180" y="3465576"/>
            <a:ext cx="1481225" cy="1481225"/>
          </a:xfrm>
          <a:prstGeom prst="ellipse">
            <a:avLst/>
          </a:prstGeom>
          <a:solidFill>
            <a:srgbClr val="717F97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1E44A6E-6D30-4892-BA8F-7BBB9044EB98}"/>
              </a:ext>
            </a:extLst>
          </p:cNvPr>
          <p:cNvSpPr/>
          <p:nvPr/>
        </p:nvSpPr>
        <p:spPr>
          <a:xfrm>
            <a:off x="7437455" y="2869686"/>
            <a:ext cx="1090192" cy="1090192"/>
          </a:xfrm>
          <a:prstGeom prst="ellipse">
            <a:avLst/>
          </a:prstGeom>
          <a:solidFill>
            <a:srgbClr val="556172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8FCCFF92-5A9A-46C9-827F-D62CD3EFB7A4}"/>
              </a:ext>
            </a:extLst>
          </p:cNvPr>
          <p:cNvSpPr/>
          <p:nvPr/>
        </p:nvSpPr>
        <p:spPr>
          <a:xfrm>
            <a:off x="8747952" y="2533659"/>
            <a:ext cx="685608" cy="685608"/>
          </a:xfrm>
          <a:prstGeom prst="ellipse">
            <a:avLst/>
          </a:prstGeom>
          <a:solidFill>
            <a:srgbClr val="3B4048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94E36A8-1987-4A2A-ACA1-A96A0242116B}"/>
              </a:ext>
            </a:extLst>
          </p:cNvPr>
          <p:cNvSpPr/>
          <p:nvPr/>
        </p:nvSpPr>
        <p:spPr>
          <a:xfrm>
            <a:off x="3173845" y="4340659"/>
            <a:ext cx="189079" cy="189079"/>
          </a:xfrm>
          <a:prstGeom prst="ellipse">
            <a:avLst/>
          </a:prstGeom>
          <a:solidFill>
            <a:srgbClr val="379C6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198EAC21-4E10-4B29-9FD0-14EC0879C86A}"/>
              </a:ext>
            </a:extLst>
          </p:cNvPr>
          <p:cNvCxnSpPr>
            <a:stCxn id="52" idx="1"/>
          </p:cNvCxnSpPr>
          <p:nvPr/>
        </p:nvCxnSpPr>
        <p:spPr>
          <a:xfrm flipH="1" flipV="1">
            <a:off x="2626659" y="3793473"/>
            <a:ext cx="574876" cy="574876"/>
          </a:xfrm>
          <a:prstGeom prst="line">
            <a:avLst/>
          </a:prstGeom>
          <a:ln w="12700">
            <a:solidFill>
              <a:srgbClr val="379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7B0F72F-C9A5-487C-965F-18D3AF3768D3}"/>
              </a:ext>
            </a:extLst>
          </p:cNvPr>
          <p:cNvCxnSpPr>
            <a:cxnSpLocks/>
          </p:cNvCxnSpPr>
          <p:nvPr/>
        </p:nvCxnSpPr>
        <p:spPr>
          <a:xfrm flipH="1">
            <a:off x="1527586" y="3793473"/>
            <a:ext cx="1103158" cy="0"/>
          </a:xfrm>
          <a:prstGeom prst="line">
            <a:avLst/>
          </a:prstGeom>
          <a:ln w="12700">
            <a:solidFill>
              <a:srgbClr val="379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0625559-270E-42F2-951B-0CC374CF742C}"/>
              </a:ext>
            </a:extLst>
          </p:cNvPr>
          <p:cNvSpPr txBox="1"/>
          <p:nvPr/>
        </p:nvSpPr>
        <p:spPr>
          <a:xfrm>
            <a:off x="398445" y="3571129"/>
            <a:ext cx="2214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2023</a:t>
            </a:r>
            <a:endParaRPr lang="en-US" altLang="ko-KR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A227AF7-B6BE-4EA1-91A6-F6303B4F713C}"/>
              </a:ext>
            </a:extLst>
          </p:cNvPr>
          <p:cNvSpPr/>
          <p:nvPr/>
        </p:nvSpPr>
        <p:spPr>
          <a:xfrm>
            <a:off x="5740698" y="3275121"/>
            <a:ext cx="189079" cy="189079"/>
          </a:xfrm>
          <a:prstGeom prst="ellipse">
            <a:avLst/>
          </a:prstGeom>
          <a:solidFill>
            <a:srgbClr val="379C6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69D4833-25CD-4EF0-8389-67FEDF94FDA4}"/>
              </a:ext>
            </a:extLst>
          </p:cNvPr>
          <p:cNvCxnSpPr>
            <a:stCxn id="59" idx="1"/>
          </p:cNvCxnSpPr>
          <p:nvPr/>
        </p:nvCxnSpPr>
        <p:spPr>
          <a:xfrm flipH="1" flipV="1">
            <a:off x="5193512" y="2727935"/>
            <a:ext cx="574876" cy="574876"/>
          </a:xfrm>
          <a:prstGeom prst="line">
            <a:avLst/>
          </a:prstGeom>
          <a:ln w="12700">
            <a:solidFill>
              <a:srgbClr val="379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6BDFD3A-E090-4F20-A599-26F40628AA31}"/>
              </a:ext>
            </a:extLst>
          </p:cNvPr>
          <p:cNvCxnSpPr>
            <a:cxnSpLocks/>
          </p:cNvCxnSpPr>
          <p:nvPr/>
        </p:nvCxnSpPr>
        <p:spPr>
          <a:xfrm flipH="1">
            <a:off x="4094439" y="2727935"/>
            <a:ext cx="1103158" cy="0"/>
          </a:xfrm>
          <a:prstGeom prst="line">
            <a:avLst/>
          </a:prstGeom>
          <a:ln w="12700">
            <a:solidFill>
              <a:srgbClr val="379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2B57E56-D8EE-4DAC-883C-C6E34BC8D828}"/>
              </a:ext>
            </a:extLst>
          </p:cNvPr>
          <p:cNvSpPr txBox="1"/>
          <p:nvPr/>
        </p:nvSpPr>
        <p:spPr>
          <a:xfrm>
            <a:off x="3054276" y="2505591"/>
            <a:ext cx="2214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2024</a:t>
            </a:r>
            <a:endParaRPr lang="en-US" altLang="ko-KR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7856702-729E-47C6-9B5A-B3862653550E}"/>
              </a:ext>
            </a:extLst>
          </p:cNvPr>
          <p:cNvSpPr/>
          <p:nvPr/>
        </p:nvSpPr>
        <p:spPr>
          <a:xfrm>
            <a:off x="8652462" y="3986317"/>
            <a:ext cx="189079" cy="189079"/>
          </a:xfrm>
          <a:prstGeom prst="ellipse">
            <a:avLst/>
          </a:prstGeom>
          <a:solidFill>
            <a:srgbClr val="379C6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21A5D7BE-A0E6-457E-89D1-A0862D4A3443}"/>
              </a:ext>
            </a:extLst>
          </p:cNvPr>
          <p:cNvCxnSpPr>
            <a:cxnSpLocks/>
          </p:cNvCxnSpPr>
          <p:nvPr/>
        </p:nvCxnSpPr>
        <p:spPr>
          <a:xfrm flipH="1" flipV="1">
            <a:off x="8764355" y="4107829"/>
            <a:ext cx="574876" cy="574876"/>
          </a:xfrm>
          <a:prstGeom prst="line">
            <a:avLst/>
          </a:prstGeom>
          <a:ln w="12700">
            <a:solidFill>
              <a:srgbClr val="379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3FFB0F2A-FC99-423D-8C81-3AA13FF1E38C}"/>
              </a:ext>
            </a:extLst>
          </p:cNvPr>
          <p:cNvCxnSpPr>
            <a:cxnSpLocks/>
          </p:cNvCxnSpPr>
          <p:nvPr/>
        </p:nvCxnSpPr>
        <p:spPr>
          <a:xfrm flipH="1">
            <a:off x="9329124" y="4677634"/>
            <a:ext cx="1103158" cy="0"/>
          </a:xfrm>
          <a:prstGeom prst="line">
            <a:avLst/>
          </a:prstGeom>
          <a:ln w="12700">
            <a:solidFill>
              <a:srgbClr val="379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927D33D-3FB0-4961-81F1-C98971149ACB}"/>
              </a:ext>
            </a:extLst>
          </p:cNvPr>
          <p:cNvSpPr txBox="1"/>
          <p:nvPr/>
        </p:nvSpPr>
        <p:spPr>
          <a:xfrm>
            <a:off x="10516319" y="4433954"/>
            <a:ext cx="2214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2025</a:t>
            </a:r>
            <a:endParaRPr lang="en-US" altLang="ko-KR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19A2AD8-A708-4A89-8514-E5314C59F010}"/>
              </a:ext>
            </a:extLst>
          </p:cNvPr>
          <p:cNvSpPr/>
          <p:nvPr/>
        </p:nvSpPr>
        <p:spPr>
          <a:xfrm>
            <a:off x="8463383" y="2282666"/>
            <a:ext cx="189079" cy="189079"/>
          </a:xfrm>
          <a:prstGeom prst="ellipse">
            <a:avLst/>
          </a:prstGeom>
          <a:solidFill>
            <a:srgbClr val="379C6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0F4C0546-508B-4E16-8701-DC747610FFF3}"/>
              </a:ext>
            </a:extLst>
          </p:cNvPr>
          <p:cNvCxnSpPr>
            <a:stCxn id="67" idx="1"/>
          </p:cNvCxnSpPr>
          <p:nvPr/>
        </p:nvCxnSpPr>
        <p:spPr>
          <a:xfrm flipH="1" flipV="1">
            <a:off x="7916197" y="1735480"/>
            <a:ext cx="574876" cy="574876"/>
          </a:xfrm>
          <a:prstGeom prst="line">
            <a:avLst/>
          </a:prstGeom>
          <a:ln w="12700">
            <a:solidFill>
              <a:srgbClr val="379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3BF4364D-7051-4795-8E35-21A99CB5E9B6}"/>
              </a:ext>
            </a:extLst>
          </p:cNvPr>
          <p:cNvCxnSpPr>
            <a:cxnSpLocks/>
          </p:cNvCxnSpPr>
          <p:nvPr/>
        </p:nvCxnSpPr>
        <p:spPr>
          <a:xfrm flipH="1">
            <a:off x="6817124" y="1735480"/>
            <a:ext cx="1103158" cy="0"/>
          </a:xfrm>
          <a:prstGeom prst="line">
            <a:avLst/>
          </a:prstGeom>
          <a:ln w="12700">
            <a:solidFill>
              <a:srgbClr val="379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491CB93-BC0E-496A-8436-38A47DBAC56B}"/>
              </a:ext>
            </a:extLst>
          </p:cNvPr>
          <p:cNvSpPr txBox="1"/>
          <p:nvPr/>
        </p:nvSpPr>
        <p:spPr>
          <a:xfrm>
            <a:off x="5709740" y="1513136"/>
            <a:ext cx="2214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2026</a:t>
            </a:r>
            <a:endParaRPr lang="en-US" altLang="ko-KR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2B59EF-811E-4DD7-B1DD-84E627FA47D2}"/>
              </a:ext>
            </a:extLst>
          </p:cNvPr>
          <p:cNvSpPr txBox="1"/>
          <p:nvPr/>
        </p:nvSpPr>
        <p:spPr>
          <a:xfrm>
            <a:off x="520365" y="4013132"/>
            <a:ext cx="25503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V1 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개발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lvl="0">
              <a:defRPr/>
            </a:pP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(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기본 기능 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QR 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인식 탑재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lvl="0">
              <a:defRPr/>
            </a:pP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복지센터 어플의 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사용법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lvl="0">
              <a:defRPr/>
            </a:pP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및 스마트폰 사용 방법 교육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pPr lvl="0">
              <a:defRPr/>
            </a:pP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D85D07-D7D6-46ED-B2D6-1A44FB4AF526}"/>
              </a:ext>
            </a:extLst>
          </p:cNvPr>
          <p:cNvSpPr txBox="1"/>
          <p:nvPr/>
        </p:nvSpPr>
        <p:spPr>
          <a:xfrm>
            <a:off x="3176196" y="2947594"/>
            <a:ext cx="22147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SOM 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시장 진입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lvl="0">
              <a:defRPr/>
            </a:pP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V2 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개발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lvl="0">
              <a:defRPr/>
            </a:pP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어플로 이용자간 위치 공유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소통 기능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pPr lvl="0">
              <a:defRPr/>
            </a:pP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lvl="0">
              <a:defRPr/>
            </a:pP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17D5B2-592D-4A56-8892-C2F163D0DE82}"/>
              </a:ext>
            </a:extLst>
          </p:cNvPr>
          <p:cNvSpPr txBox="1"/>
          <p:nvPr/>
        </p:nvSpPr>
        <p:spPr>
          <a:xfrm>
            <a:off x="9113520" y="4875957"/>
            <a:ext cx="24772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V3 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개발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lvl="0" algn="r">
              <a:defRPr/>
            </a:pP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키오스크 사용법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</a:p>
          <a:p>
            <a:pPr lvl="0" algn="r">
              <a:defRPr/>
            </a:pP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공공시설 예약 기능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CF08D4-41AB-452B-A29E-D09C22F7873F}"/>
              </a:ext>
            </a:extLst>
          </p:cNvPr>
          <p:cNvSpPr txBox="1"/>
          <p:nvPr/>
        </p:nvSpPr>
        <p:spPr>
          <a:xfrm>
            <a:off x="5831660" y="1955139"/>
            <a:ext cx="22147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SAM 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시장 진입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lvl="0">
              <a:defRPr/>
            </a:pP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V4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개발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lvl="0">
              <a:defRPr/>
            </a:pP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웨어러블 기계 개발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lvl="0">
              <a:defRPr/>
            </a:pP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헬스케어 연계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719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DB3EA2-2B28-4786-BD3F-2179897C7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00" t="10420" r="30110" b="11350"/>
          <a:stretch>
            <a:fillRect/>
          </a:stretch>
        </p:blipFill>
        <p:spPr>
          <a:xfrm>
            <a:off x="3703314" y="1517212"/>
            <a:ext cx="4785371" cy="945834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E72814A-E293-4437-9307-36730864ABDD}"/>
              </a:ext>
            </a:extLst>
          </p:cNvPr>
          <p:cNvSpPr/>
          <p:nvPr/>
        </p:nvSpPr>
        <p:spPr>
          <a:xfrm>
            <a:off x="5316070" y="1796526"/>
            <a:ext cx="1757082" cy="439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B68DD2-ACDB-42BF-8724-0A18CADF0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8" y="2273709"/>
            <a:ext cx="2743202" cy="4828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7774BA-DEC5-4B3B-A40A-FB6ADF9D1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700" y="2992294"/>
            <a:ext cx="3890077" cy="58351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B2625B-D634-4E85-A611-D26DA5169ED0}"/>
              </a:ext>
            </a:extLst>
          </p:cNvPr>
          <p:cNvSpPr txBox="1"/>
          <p:nvPr/>
        </p:nvSpPr>
        <p:spPr>
          <a:xfrm>
            <a:off x="3058174" y="408306"/>
            <a:ext cx="62728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이제는 누르고 찍을 때다</a:t>
            </a:r>
            <a:r>
              <a:rPr lang="en-US" altLang="ko-KR" sz="4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!</a:t>
            </a:r>
            <a:endParaRPr lang="ko-KR" altLang="en-US" sz="4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94EAE-2315-41D2-B3CE-30D4B8810383}"/>
              </a:ext>
            </a:extLst>
          </p:cNvPr>
          <p:cNvSpPr txBox="1"/>
          <p:nvPr/>
        </p:nvSpPr>
        <p:spPr>
          <a:xfrm>
            <a:off x="8982631" y="3429000"/>
            <a:ext cx="1463863" cy="296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정경욱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멘토님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송준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이승민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안상준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정예은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박성현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하정완</a:t>
            </a:r>
            <a:endParaRPr lang="ko-KR" altLang="en-US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88972-CB07-4A97-8A5B-8E553BA0387D}"/>
              </a:ext>
            </a:extLst>
          </p:cNvPr>
          <p:cNvSpPr txBox="1"/>
          <p:nvPr/>
        </p:nvSpPr>
        <p:spPr>
          <a:xfrm>
            <a:off x="10525667" y="3429000"/>
            <a:ext cx="1315234" cy="338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38A26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★잘생김★</a:t>
            </a:r>
            <a:endParaRPr lang="en-US" altLang="ko-KR" dirty="0">
              <a:solidFill>
                <a:srgbClr val="38A26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38A26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발표</a:t>
            </a:r>
            <a:endParaRPr lang="en-US" altLang="ko-KR" dirty="0">
              <a:solidFill>
                <a:srgbClr val="38A26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38A26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타임키퍼</a:t>
            </a:r>
            <a:endParaRPr lang="en-US" altLang="ko-KR" dirty="0">
              <a:solidFill>
                <a:srgbClr val="38A26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8A26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MVP </a:t>
            </a:r>
            <a:r>
              <a:rPr lang="ko-KR" altLang="en-US" dirty="0">
                <a:solidFill>
                  <a:srgbClr val="38A26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제작</a:t>
            </a:r>
            <a:endParaRPr lang="en-US" altLang="ko-KR" dirty="0">
              <a:solidFill>
                <a:srgbClr val="38A26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38A26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기획</a:t>
            </a:r>
            <a:r>
              <a:rPr lang="en-US" altLang="ko-KR" dirty="0">
                <a:solidFill>
                  <a:srgbClr val="38A26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</a:t>
            </a:r>
            <a:r>
              <a:rPr lang="ko-KR" altLang="en-US" dirty="0">
                <a:solidFill>
                  <a:srgbClr val="38A26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분석</a:t>
            </a:r>
            <a:endParaRPr lang="en-US" altLang="ko-KR" dirty="0">
              <a:solidFill>
                <a:srgbClr val="38A26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38A26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기획</a:t>
            </a:r>
            <a:r>
              <a:rPr lang="en-US" altLang="ko-KR" dirty="0">
                <a:solidFill>
                  <a:srgbClr val="38A26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</a:t>
            </a:r>
            <a:r>
              <a:rPr lang="ko-KR" altLang="en-US" dirty="0">
                <a:solidFill>
                  <a:srgbClr val="38A26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분석</a:t>
            </a:r>
            <a:endParaRPr lang="en-US" altLang="ko-KR" dirty="0">
              <a:solidFill>
                <a:srgbClr val="38A26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38A26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자료조사</a:t>
            </a:r>
            <a:endParaRPr lang="en-US" altLang="ko-KR" dirty="0">
              <a:solidFill>
                <a:srgbClr val="38A26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rgbClr val="38A26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934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67AB27-681A-463E-B29B-46BC4106D836}"/>
              </a:ext>
            </a:extLst>
          </p:cNvPr>
          <p:cNvSpPr txBox="1"/>
          <p:nvPr/>
        </p:nvSpPr>
        <p:spPr>
          <a:xfrm>
            <a:off x="202695" y="18624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0B42C6-C775-4C8B-933D-D0EAC49567CE}"/>
              </a:ext>
            </a:extLst>
          </p:cNvPr>
          <p:cNvSpPr txBox="1"/>
          <p:nvPr/>
        </p:nvSpPr>
        <p:spPr>
          <a:xfrm>
            <a:off x="1132335" y="933003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chemeClr val="bg1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노인의</a:t>
            </a:r>
            <a:r>
              <a:rPr lang="ko-KR" altLang="en-US" sz="4000" b="1" dirty="0">
                <a:solidFill>
                  <a:schemeClr val="bg1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4000" b="1" dirty="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디지털 </a:t>
            </a:r>
            <a:r>
              <a:rPr lang="ko-KR" altLang="en-US" sz="4000" b="1" dirty="0" err="1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초격차</a:t>
            </a:r>
            <a:r>
              <a:rPr lang="en-US" altLang="ko-KR" sz="4000" b="1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23CADF-5029-4AB4-98D9-C64357A7853C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280" y="3579000"/>
            <a:ext cx="4160000" cy="23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0EBF98-7B42-42FA-B35D-0D6DAD7C325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203" y="3579000"/>
            <a:ext cx="4019786" cy="23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40859D3-B98D-4EA9-B6BE-922BE6947C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2"/>
          <a:stretch/>
        </p:blipFill>
        <p:spPr>
          <a:xfrm>
            <a:off x="3649231" y="3582841"/>
            <a:ext cx="4363401" cy="23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476FBE-8A8D-4BE9-8FD8-64C30517FC11}"/>
              </a:ext>
            </a:extLst>
          </p:cNvPr>
          <p:cNvSpPr txBox="1"/>
          <p:nvPr/>
        </p:nvSpPr>
        <p:spPr>
          <a:xfrm>
            <a:off x="1132335" y="1893521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왜 아직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49584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0B42C6-C775-4C8B-933D-D0EAC49567CE}"/>
              </a:ext>
            </a:extLst>
          </p:cNvPr>
          <p:cNvSpPr txBox="1"/>
          <p:nvPr/>
        </p:nvSpPr>
        <p:spPr>
          <a:xfrm>
            <a:off x="1132335" y="933003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chemeClr val="bg1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노인의</a:t>
            </a:r>
            <a:r>
              <a:rPr lang="ko-KR" altLang="en-US" sz="4000" b="1" dirty="0">
                <a:solidFill>
                  <a:schemeClr val="bg1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4000" b="1" dirty="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디지털 </a:t>
            </a:r>
            <a:r>
              <a:rPr lang="ko-KR" altLang="en-US" sz="4000" b="1" dirty="0" err="1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초격차</a:t>
            </a:r>
            <a:r>
              <a:rPr lang="en-US" altLang="ko-KR" sz="4000" b="1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67AB27-681A-463E-B29B-46BC4106D836}"/>
              </a:ext>
            </a:extLst>
          </p:cNvPr>
          <p:cNvSpPr txBox="1"/>
          <p:nvPr/>
        </p:nvSpPr>
        <p:spPr>
          <a:xfrm>
            <a:off x="202695" y="18624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Background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23CADF-5029-4AB4-98D9-C64357A7853C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280" y="3579000"/>
            <a:ext cx="4160000" cy="23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0EBF98-7B42-42FA-B35D-0D6DAD7C325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203" y="3579000"/>
            <a:ext cx="4019786" cy="23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40859D3-B98D-4EA9-B6BE-922BE6947C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2"/>
          <a:stretch/>
        </p:blipFill>
        <p:spPr>
          <a:xfrm>
            <a:off x="3649231" y="3582841"/>
            <a:ext cx="4363401" cy="23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476FBE-8A8D-4BE9-8FD8-64C30517FC11}"/>
              </a:ext>
            </a:extLst>
          </p:cNvPr>
          <p:cNvSpPr txBox="1"/>
          <p:nvPr/>
        </p:nvSpPr>
        <p:spPr>
          <a:xfrm>
            <a:off x="1132335" y="1893521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왜 아직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734323-C7E3-4672-9171-9A324710BB22}"/>
              </a:ext>
            </a:extLst>
          </p:cNvPr>
          <p:cNvSpPr/>
          <p:nvPr/>
        </p:nvSpPr>
        <p:spPr>
          <a:xfrm>
            <a:off x="0" y="0"/>
            <a:ext cx="12207240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E422C-5A63-48E5-AA13-19D321E2EA6D}"/>
              </a:ext>
            </a:extLst>
          </p:cNvPr>
          <p:cNvSpPr txBox="1"/>
          <p:nvPr/>
        </p:nvSpPr>
        <p:spPr>
          <a:xfrm>
            <a:off x="3048000" y="3013501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어렵기 때문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6163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67AB27-681A-463E-B29B-46BC4106D836}"/>
              </a:ext>
            </a:extLst>
          </p:cNvPr>
          <p:cNvSpPr txBox="1"/>
          <p:nvPr/>
        </p:nvSpPr>
        <p:spPr>
          <a:xfrm>
            <a:off x="202695" y="18624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0B42C6-C775-4C8B-933D-D0EAC49567CE}"/>
              </a:ext>
            </a:extLst>
          </p:cNvPr>
          <p:cNvSpPr txBox="1"/>
          <p:nvPr/>
        </p:nvSpPr>
        <p:spPr>
          <a:xfrm>
            <a:off x="716692" y="1115772"/>
            <a:ext cx="107586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노인이 쉽게 이용</a:t>
            </a:r>
            <a:r>
              <a:rPr lang="ko-KR" altLang="en-US" sz="4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하려면 </a:t>
            </a:r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어떻게</a:t>
            </a:r>
            <a:r>
              <a:rPr lang="ko-KR" altLang="en-US" sz="4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하면 될까</a:t>
            </a:r>
            <a:r>
              <a:rPr lang="en-US" altLang="ko-KR" sz="4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?</a:t>
            </a:r>
            <a:endParaRPr lang="en-US" altLang="ko-KR" sz="4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183EC2-CE85-4E83-AD4E-88C1D9E477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" t="31551" b="16021"/>
          <a:stretch/>
        </p:blipFill>
        <p:spPr>
          <a:xfrm>
            <a:off x="0" y="2431361"/>
            <a:ext cx="12192000" cy="406908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30BDF7-B257-4502-9488-DF7EF1F0E65B}"/>
              </a:ext>
            </a:extLst>
          </p:cNvPr>
          <p:cNvSpPr/>
          <p:nvPr/>
        </p:nvSpPr>
        <p:spPr>
          <a:xfrm>
            <a:off x="0" y="2431361"/>
            <a:ext cx="12207240" cy="4069080"/>
          </a:xfrm>
          <a:prstGeom prst="rect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705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67AB27-681A-463E-B29B-46BC4106D836}"/>
              </a:ext>
            </a:extLst>
          </p:cNvPr>
          <p:cNvSpPr txBox="1"/>
          <p:nvPr/>
        </p:nvSpPr>
        <p:spPr>
          <a:xfrm>
            <a:off x="202695" y="18624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Market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3CED06-E614-4C3E-B7F7-6802F0AA4E2F}"/>
              </a:ext>
            </a:extLst>
          </p:cNvPr>
          <p:cNvSpPr/>
          <p:nvPr/>
        </p:nvSpPr>
        <p:spPr>
          <a:xfrm>
            <a:off x="0" y="929640"/>
            <a:ext cx="12207240" cy="1051560"/>
          </a:xfrm>
          <a:prstGeom prst="rect">
            <a:avLst/>
          </a:prstGeom>
          <a:solidFill>
            <a:srgbClr val="E4E8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0B42C6-C775-4C8B-933D-D0EAC49567CE}"/>
              </a:ext>
            </a:extLst>
          </p:cNvPr>
          <p:cNvSpPr txBox="1"/>
          <p:nvPr/>
        </p:nvSpPr>
        <p:spPr>
          <a:xfrm>
            <a:off x="716692" y="1115772"/>
            <a:ext cx="107586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고령화</a:t>
            </a:r>
            <a:r>
              <a:rPr lang="ko-KR" altLang="en-US" sz="4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되는 </a:t>
            </a:r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 사회</a:t>
            </a:r>
            <a:r>
              <a:rPr lang="en-US" altLang="ko-KR" sz="4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더 간단</a:t>
            </a:r>
            <a:r>
              <a:rPr lang="ko-KR" altLang="en-US" sz="4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해야 합니다</a:t>
            </a:r>
            <a:r>
              <a:rPr lang="en-US" altLang="ko-KR" sz="4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2850AC3-970D-4D74-B3B3-AF31F7E6E3C6}"/>
              </a:ext>
            </a:extLst>
          </p:cNvPr>
          <p:cNvSpPr/>
          <p:nvPr/>
        </p:nvSpPr>
        <p:spPr>
          <a:xfrm>
            <a:off x="6476588" y="2992120"/>
            <a:ext cx="4998720" cy="3078480"/>
          </a:xfrm>
          <a:prstGeom prst="roundRect">
            <a:avLst/>
          </a:prstGeom>
          <a:solidFill>
            <a:srgbClr val="E4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3B4F3342-BF19-414E-8183-E45E86747945}"/>
              </a:ext>
            </a:extLst>
          </p:cNvPr>
          <p:cNvSpPr/>
          <p:nvPr/>
        </p:nvSpPr>
        <p:spPr>
          <a:xfrm rot="16200000">
            <a:off x="5990432" y="4150360"/>
            <a:ext cx="530352" cy="457200"/>
          </a:xfrm>
          <a:prstGeom prst="triangle">
            <a:avLst/>
          </a:prstGeom>
          <a:solidFill>
            <a:srgbClr val="E4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DB9440-4E94-4D67-ACA8-B761830A8842}"/>
              </a:ext>
            </a:extLst>
          </p:cNvPr>
          <p:cNvSpPr/>
          <p:nvPr/>
        </p:nvSpPr>
        <p:spPr>
          <a:xfrm>
            <a:off x="1447800" y="2392680"/>
            <a:ext cx="3648223" cy="4465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437B3A-B562-4EF5-A07E-0812A2B9EB3B}"/>
              </a:ext>
            </a:extLst>
          </p:cNvPr>
          <p:cNvSpPr txBox="1"/>
          <p:nvPr/>
        </p:nvSpPr>
        <p:spPr>
          <a:xfrm>
            <a:off x="6934200" y="3407683"/>
            <a:ext cx="2590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고령화 문제</a:t>
            </a:r>
            <a:endParaRPr lang="en-US" altLang="ko-KR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48857-90D3-4F8C-B777-CA8626C4A5C4}"/>
              </a:ext>
            </a:extLst>
          </p:cNvPr>
          <p:cNvSpPr txBox="1"/>
          <p:nvPr/>
        </p:nvSpPr>
        <p:spPr>
          <a:xfrm>
            <a:off x="6969065" y="3941865"/>
            <a:ext cx="4099148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0" i="0" dirty="0">
                <a:solidFill>
                  <a:srgbClr val="20212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노인인구는 </a:t>
            </a:r>
            <a:r>
              <a:rPr lang="en-US" altLang="ko-KR" sz="1600" b="0" i="0" dirty="0">
                <a:solidFill>
                  <a:srgbClr val="20212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2013</a:t>
            </a:r>
            <a:r>
              <a:rPr lang="ko-KR" altLang="en-US" sz="1600" b="0" i="0" dirty="0">
                <a:solidFill>
                  <a:srgbClr val="20212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</a:t>
            </a:r>
            <a:r>
              <a:rPr lang="en-US" altLang="ko-KR" sz="1600" b="0" i="0" dirty="0">
                <a:solidFill>
                  <a:srgbClr val="20212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613</a:t>
            </a:r>
            <a:r>
              <a:rPr lang="ko-KR" altLang="en-US" sz="1600" b="0" i="0" dirty="0">
                <a:solidFill>
                  <a:srgbClr val="20212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만 명에서 </a:t>
            </a:r>
            <a:r>
              <a:rPr lang="en-US" altLang="ko-KR" sz="1600" b="0" i="0" dirty="0">
                <a:solidFill>
                  <a:srgbClr val="20212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2024</a:t>
            </a:r>
            <a:r>
              <a:rPr lang="ko-KR" altLang="en-US" sz="1600" b="0" i="0" dirty="0">
                <a:solidFill>
                  <a:srgbClr val="20212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</a:t>
            </a:r>
            <a:r>
              <a:rPr lang="en-US" altLang="ko-KR" sz="1600" b="0" i="0" dirty="0">
                <a:solidFill>
                  <a:srgbClr val="20212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984</a:t>
            </a:r>
            <a:r>
              <a:rPr lang="ko-KR" altLang="en-US" sz="1600" b="0" i="0" dirty="0">
                <a:solidFill>
                  <a:srgbClr val="20212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만 명 수준으로 </a:t>
            </a:r>
            <a:r>
              <a:rPr lang="en-US" altLang="ko-KR" sz="1600" b="0" i="0" dirty="0">
                <a:solidFill>
                  <a:srgbClr val="20212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60% </a:t>
            </a:r>
            <a:r>
              <a:rPr lang="ko-KR" altLang="en-US" sz="1600" b="0" i="0" dirty="0">
                <a:solidFill>
                  <a:srgbClr val="20212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가까이 증가한다</a:t>
            </a:r>
            <a:r>
              <a:rPr lang="en-US" altLang="ko-KR" sz="1600" b="0" i="0" dirty="0">
                <a:solidFill>
                  <a:srgbClr val="20212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</a:t>
            </a:r>
            <a:r>
              <a:rPr lang="ko-KR" altLang="en-US" sz="1600" b="0" i="0" dirty="0">
                <a:solidFill>
                  <a:srgbClr val="20212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하지만 치매환자는 같은 기간 </a:t>
            </a:r>
            <a:r>
              <a:rPr lang="en-US" altLang="ko-KR" sz="1600" b="0" i="0" dirty="0">
                <a:solidFill>
                  <a:srgbClr val="20212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57</a:t>
            </a:r>
            <a:r>
              <a:rPr lang="ko-KR" altLang="en-US" sz="1600" b="0" i="0" dirty="0">
                <a:solidFill>
                  <a:srgbClr val="20212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만 명에서 </a:t>
            </a:r>
            <a:r>
              <a:rPr lang="en-US" altLang="ko-KR" sz="1600" b="0" i="0" dirty="0">
                <a:solidFill>
                  <a:srgbClr val="20212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101</a:t>
            </a:r>
            <a:r>
              <a:rPr lang="ko-KR" altLang="en-US" sz="1600" b="0" i="0" dirty="0">
                <a:solidFill>
                  <a:srgbClr val="20212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만 명으로 무려 </a:t>
            </a:r>
            <a:r>
              <a:rPr lang="en-US" altLang="ko-KR" sz="1600" b="0" i="0" dirty="0">
                <a:solidFill>
                  <a:srgbClr val="20212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77% </a:t>
            </a:r>
            <a:r>
              <a:rPr lang="ko-KR" altLang="en-US" sz="1600" b="0" i="0" dirty="0">
                <a:solidFill>
                  <a:srgbClr val="20212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가까이 증가한다</a:t>
            </a:r>
            <a:r>
              <a:rPr lang="en-US" altLang="ko-KR" sz="1600" b="0" i="0" dirty="0">
                <a:solidFill>
                  <a:srgbClr val="20212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331B6C2-4785-40EE-819E-46BD481EF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46" b="63377"/>
          <a:stretch/>
        </p:blipFill>
        <p:spPr>
          <a:xfrm>
            <a:off x="1481567" y="2543128"/>
            <a:ext cx="3538256" cy="23336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2EACD9C-3726-49BB-B97A-D18D68853E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097" b="12270"/>
          <a:stretch/>
        </p:blipFill>
        <p:spPr>
          <a:xfrm>
            <a:off x="1481567" y="4791456"/>
            <a:ext cx="3538256" cy="18096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4395D96-8116-4B05-80C9-432F1B7D4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77" b="76588"/>
          <a:stretch/>
        </p:blipFill>
        <p:spPr>
          <a:xfrm>
            <a:off x="911462" y="3331440"/>
            <a:ext cx="4678466" cy="6717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BD2ABDE-D7F0-46BA-AE4F-102730C013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85" b="24081"/>
          <a:stretch/>
        </p:blipFill>
        <p:spPr>
          <a:xfrm>
            <a:off x="932679" y="4971603"/>
            <a:ext cx="4678464" cy="671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02BA23-8689-4160-B808-C17E03123361}"/>
              </a:ext>
            </a:extLst>
          </p:cNvPr>
          <p:cNvSpPr txBox="1"/>
          <p:nvPr/>
        </p:nvSpPr>
        <p:spPr>
          <a:xfrm>
            <a:off x="6969065" y="5607849"/>
            <a:ext cx="409914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 </a:t>
            </a:r>
            <a:r>
              <a:rPr lang="en-US" altLang="ko-KR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2022, </a:t>
            </a:r>
            <a:r>
              <a:rPr lang="ko-KR" altLang="en-US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한국생물공학회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1443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67AB27-681A-463E-B29B-46BC4106D836}"/>
              </a:ext>
            </a:extLst>
          </p:cNvPr>
          <p:cNvSpPr txBox="1"/>
          <p:nvPr/>
        </p:nvSpPr>
        <p:spPr>
          <a:xfrm>
            <a:off x="202695" y="18624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Market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3CED06-E614-4C3E-B7F7-6802F0AA4E2F}"/>
              </a:ext>
            </a:extLst>
          </p:cNvPr>
          <p:cNvSpPr/>
          <p:nvPr/>
        </p:nvSpPr>
        <p:spPr>
          <a:xfrm>
            <a:off x="0" y="929640"/>
            <a:ext cx="12207240" cy="1051560"/>
          </a:xfrm>
          <a:prstGeom prst="rect">
            <a:avLst/>
          </a:prstGeom>
          <a:solidFill>
            <a:srgbClr val="E4E8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0B42C6-C775-4C8B-933D-D0EAC49567CE}"/>
              </a:ext>
            </a:extLst>
          </p:cNvPr>
          <p:cNvSpPr txBox="1"/>
          <p:nvPr/>
        </p:nvSpPr>
        <p:spPr>
          <a:xfrm>
            <a:off x="716692" y="1115772"/>
            <a:ext cx="107586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고령화</a:t>
            </a:r>
            <a:r>
              <a:rPr lang="ko-KR" altLang="en-US" sz="4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되는 </a:t>
            </a:r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 사회</a:t>
            </a:r>
            <a:r>
              <a:rPr lang="en-US" altLang="ko-KR" sz="4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더 간단</a:t>
            </a:r>
            <a:r>
              <a:rPr lang="ko-KR" altLang="en-US" sz="4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해야 합니다</a:t>
            </a:r>
            <a:r>
              <a:rPr lang="en-US" altLang="ko-KR" sz="4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6289513-719E-4203-9B69-59F73BE45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357" y="2609860"/>
            <a:ext cx="7176236" cy="36182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57F0D59-B607-44A8-9E62-7E150A8D2D1C}"/>
              </a:ext>
            </a:extLst>
          </p:cNvPr>
          <p:cNvSpPr/>
          <p:nvPr/>
        </p:nvSpPr>
        <p:spPr>
          <a:xfrm>
            <a:off x="4711357" y="2609860"/>
            <a:ext cx="7176236" cy="3618220"/>
          </a:xfrm>
          <a:prstGeom prst="rect">
            <a:avLst/>
          </a:prstGeom>
          <a:gradFill>
            <a:gsLst>
              <a:gs pos="15000">
                <a:schemeClr val="accent1">
                  <a:lumMod val="5000"/>
                  <a:lumOff val="95000"/>
                  <a:alpha val="18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12C2AC-AF6A-48CC-9C75-0ED900C34888}"/>
              </a:ext>
            </a:extLst>
          </p:cNvPr>
          <p:cNvSpPr txBox="1"/>
          <p:nvPr/>
        </p:nvSpPr>
        <p:spPr>
          <a:xfrm>
            <a:off x="304407" y="3377662"/>
            <a:ext cx="3743960" cy="25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1800" b="0" i="0" dirty="0">
                <a:solidFill>
                  <a:srgbClr val="20212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사물 인터넷과 음성인식 기술</a:t>
            </a:r>
            <a:endParaRPr lang="en-US" altLang="ko-KR" sz="1800" b="0" i="0" dirty="0">
              <a:solidFill>
                <a:srgbClr val="202124"/>
              </a:solidFill>
              <a:effectLst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r">
              <a:lnSpc>
                <a:spcPct val="150000"/>
              </a:lnSpc>
              <a:defRPr/>
            </a:pPr>
            <a:endParaRPr lang="en-US" altLang="ko-KR" dirty="0">
              <a:solidFill>
                <a:srgbClr val="202124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r">
              <a:lnSpc>
                <a:spcPct val="150000"/>
              </a:lnSpc>
              <a:defRPr/>
            </a:pPr>
            <a:r>
              <a:rPr lang="en-US" altLang="ko-KR" sz="18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UI </a:t>
            </a:r>
            <a:r>
              <a:rPr lang="ko-KR" altLang="en-US" sz="18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크기 및 돌발상황</a:t>
            </a:r>
            <a:endParaRPr lang="en-US" altLang="ko-KR" sz="1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r">
              <a:lnSpc>
                <a:spcPct val="150000"/>
              </a:lnSpc>
              <a:defRPr/>
            </a:pP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9764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부제목 2">
            <a:extLst>
              <a:ext uri="{FF2B5EF4-FFF2-40B4-BE49-F238E27FC236}">
                <a16:creationId xmlns:a16="http://schemas.microsoft.com/office/drawing/2014/main" id="{E7EE2A41-4EB5-C80E-ADAE-FA55739BFDF4}"/>
              </a:ext>
            </a:extLst>
          </p:cNvPr>
          <p:cNvSpPr txBox="1">
            <a:spLocks/>
          </p:cNvSpPr>
          <p:nvPr/>
        </p:nvSpPr>
        <p:spPr>
          <a:xfrm>
            <a:off x="2137222" y="482428"/>
            <a:ext cx="8211589" cy="892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고령층의 </a:t>
            </a:r>
            <a:r>
              <a:rPr lang="ko-KR" altLang="en-US" sz="4000" b="1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디지털 격차 및 소외</a:t>
            </a:r>
          </a:p>
        </p:txBody>
      </p:sp>
      <p:sp>
        <p:nvSpPr>
          <p:cNvPr id="33" name="부제목 2">
            <a:extLst>
              <a:ext uri="{FF2B5EF4-FFF2-40B4-BE49-F238E27FC236}">
                <a16:creationId xmlns:a16="http://schemas.microsoft.com/office/drawing/2014/main" id="{F8422CFA-F170-C32A-8CAB-BB5354D8C26C}"/>
              </a:ext>
            </a:extLst>
          </p:cNvPr>
          <p:cNvSpPr txBox="1">
            <a:spLocks/>
          </p:cNvSpPr>
          <p:nvPr/>
        </p:nvSpPr>
        <p:spPr>
          <a:xfrm>
            <a:off x="3022319" y="5965016"/>
            <a:ext cx="4089862" cy="892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BFBFBF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1400" dirty="0">
                <a:solidFill>
                  <a:srgbClr val="BFBFBF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400" dirty="0">
                <a:solidFill>
                  <a:srgbClr val="BFBFBF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한국갤럽조사연구소</a:t>
            </a:r>
            <a:r>
              <a:rPr lang="en-US" altLang="ko-KR" sz="1400" dirty="0">
                <a:solidFill>
                  <a:srgbClr val="BFBFBF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ko-KR" altLang="en-US" sz="1400" dirty="0">
              <a:solidFill>
                <a:srgbClr val="BFBFBF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aphicFrame>
        <p:nvGraphicFramePr>
          <p:cNvPr id="47" name="차트 46">
            <a:extLst>
              <a:ext uri="{FF2B5EF4-FFF2-40B4-BE49-F238E27FC236}">
                <a16:creationId xmlns:a16="http://schemas.microsoft.com/office/drawing/2014/main" id="{477ACCDE-8525-9B7E-2D90-4B3E3751B332}"/>
              </a:ext>
            </a:extLst>
          </p:cNvPr>
          <p:cNvGraphicFramePr/>
          <p:nvPr/>
        </p:nvGraphicFramePr>
        <p:xfrm>
          <a:off x="679375" y="1684772"/>
          <a:ext cx="5393286" cy="4342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8" name="차트 47">
            <a:extLst>
              <a:ext uri="{FF2B5EF4-FFF2-40B4-BE49-F238E27FC236}">
                <a16:creationId xmlns:a16="http://schemas.microsoft.com/office/drawing/2014/main" id="{8414D2D0-ED25-69F9-9D9D-2BC2702000C1}"/>
              </a:ext>
            </a:extLst>
          </p:cNvPr>
          <p:cNvGraphicFramePr/>
          <p:nvPr/>
        </p:nvGraphicFramePr>
        <p:xfrm>
          <a:off x="6585377" y="1804985"/>
          <a:ext cx="4089863" cy="3805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9" name="그룹 48">
            <a:extLst>
              <a:ext uri="{FF2B5EF4-FFF2-40B4-BE49-F238E27FC236}">
                <a16:creationId xmlns:a16="http://schemas.microsoft.com/office/drawing/2014/main" id="{35CE5A73-C2DE-2FC0-7507-273E3A787BC4}"/>
              </a:ext>
            </a:extLst>
          </p:cNvPr>
          <p:cNvGrpSpPr/>
          <p:nvPr/>
        </p:nvGrpSpPr>
        <p:grpSpPr>
          <a:xfrm>
            <a:off x="10528905" y="4533242"/>
            <a:ext cx="1271743" cy="573368"/>
            <a:chOff x="528308" y="1729704"/>
            <a:chExt cx="1271743" cy="573368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F60CEF47-F77E-DC54-671F-4F7862529EC8}"/>
                </a:ext>
              </a:extLst>
            </p:cNvPr>
            <p:cNvGrpSpPr/>
            <p:nvPr/>
          </p:nvGrpSpPr>
          <p:grpSpPr>
            <a:xfrm>
              <a:off x="528308" y="1729704"/>
              <a:ext cx="1271743" cy="244184"/>
              <a:chOff x="601968" y="1724648"/>
              <a:chExt cx="1271743" cy="244184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33B32CD-4663-7CBC-C3BC-4896C67B876C}"/>
                  </a:ext>
                </a:extLst>
              </p:cNvPr>
              <p:cNvSpPr txBox="1"/>
              <p:nvPr/>
            </p:nvSpPr>
            <p:spPr>
              <a:xfrm>
                <a:off x="806859" y="1724648"/>
                <a:ext cx="1066852" cy="244184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 spc="-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경험이 있다</a:t>
                </a:r>
                <a:r>
                  <a:rPr lang="en-US" altLang="ko-KR" sz="1500" spc="-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.</a:t>
                </a:r>
                <a:endParaRPr lang="ko-KR" altLang="en-US" sz="1500" spc="-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AC5C4508-DF0D-7D73-D62E-25B9436A84FE}"/>
                  </a:ext>
                </a:extLst>
              </p:cNvPr>
              <p:cNvSpPr/>
              <p:nvPr/>
            </p:nvSpPr>
            <p:spPr>
              <a:xfrm>
                <a:off x="601968" y="1750670"/>
                <a:ext cx="192142" cy="192142"/>
              </a:xfrm>
              <a:prstGeom prst="roundRect">
                <a:avLst/>
              </a:prstGeom>
              <a:solidFill>
                <a:srgbClr val="2767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6A22101-5047-539C-E91C-D5F96B53DDFA}"/>
                </a:ext>
              </a:extLst>
            </p:cNvPr>
            <p:cNvGrpSpPr/>
            <p:nvPr/>
          </p:nvGrpSpPr>
          <p:grpSpPr>
            <a:xfrm>
              <a:off x="528308" y="2058888"/>
              <a:ext cx="1271743" cy="244184"/>
              <a:chOff x="601968" y="1724648"/>
              <a:chExt cx="1271743" cy="244184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26CE8D-0B89-0FCF-93B8-48170F6D43F9}"/>
                  </a:ext>
                </a:extLst>
              </p:cNvPr>
              <p:cNvSpPr txBox="1"/>
              <p:nvPr/>
            </p:nvSpPr>
            <p:spPr>
              <a:xfrm>
                <a:off x="806859" y="1724648"/>
                <a:ext cx="1066852" cy="244184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 spc="-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경험이 없다</a:t>
                </a:r>
                <a:r>
                  <a:rPr lang="en-US" altLang="ko-KR" sz="1500" spc="-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.</a:t>
                </a:r>
                <a:endParaRPr lang="ko-KR" altLang="en-US" sz="1500" spc="-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9E9F9799-0B1D-EFFE-872E-616A7DCA6021}"/>
                  </a:ext>
                </a:extLst>
              </p:cNvPr>
              <p:cNvSpPr/>
              <p:nvPr/>
            </p:nvSpPr>
            <p:spPr>
              <a:xfrm>
                <a:off x="601968" y="1750670"/>
                <a:ext cx="192142" cy="192142"/>
              </a:xfrm>
              <a:prstGeom prst="roundRect">
                <a:avLst/>
              </a:prstGeom>
              <a:solidFill>
                <a:srgbClr val="38A269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sp>
        <p:nvSpPr>
          <p:cNvPr id="62" name="부제목 2">
            <a:extLst>
              <a:ext uri="{FF2B5EF4-FFF2-40B4-BE49-F238E27FC236}">
                <a16:creationId xmlns:a16="http://schemas.microsoft.com/office/drawing/2014/main" id="{215E8357-F890-83B9-3E88-440EFAC917E1}"/>
              </a:ext>
            </a:extLst>
          </p:cNvPr>
          <p:cNvSpPr txBox="1">
            <a:spLocks/>
          </p:cNvSpPr>
          <p:nvPr/>
        </p:nvSpPr>
        <p:spPr>
          <a:xfrm>
            <a:off x="153521" y="1389429"/>
            <a:ext cx="6290967" cy="892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고령층의 디지털 격차로 인한 소외 증가</a:t>
            </a:r>
          </a:p>
        </p:txBody>
      </p:sp>
      <p:sp>
        <p:nvSpPr>
          <p:cNvPr id="63" name="부제목 2">
            <a:extLst>
              <a:ext uri="{FF2B5EF4-FFF2-40B4-BE49-F238E27FC236}">
                <a16:creationId xmlns:a16="http://schemas.microsoft.com/office/drawing/2014/main" id="{2E9E3B7D-2DA7-0138-52AD-F14A63D63A30}"/>
              </a:ext>
            </a:extLst>
          </p:cNvPr>
          <p:cNvSpPr txBox="1">
            <a:spLocks/>
          </p:cNvSpPr>
          <p:nvPr/>
        </p:nvSpPr>
        <p:spPr>
          <a:xfrm>
            <a:off x="5554767" y="1376778"/>
            <a:ext cx="6290967" cy="892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고령층의 디지털 격차 경험 유무 결과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9C27F91-332A-1F95-3360-3EA53F43CF7E}"/>
              </a:ext>
            </a:extLst>
          </p:cNvPr>
          <p:cNvGrpSpPr/>
          <p:nvPr/>
        </p:nvGrpSpPr>
        <p:grpSpPr>
          <a:xfrm>
            <a:off x="3795507" y="4516919"/>
            <a:ext cx="1271743" cy="573368"/>
            <a:chOff x="528308" y="1729704"/>
            <a:chExt cx="1271743" cy="573368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3AE8BFDB-2920-D228-087F-65B132B62E64}"/>
                </a:ext>
              </a:extLst>
            </p:cNvPr>
            <p:cNvGrpSpPr/>
            <p:nvPr/>
          </p:nvGrpSpPr>
          <p:grpSpPr>
            <a:xfrm>
              <a:off x="528308" y="1729704"/>
              <a:ext cx="1271743" cy="244184"/>
              <a:chOff x="601968" y="1724648"/>
              <a:chExt cx="1271743" cy="244184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D2279E1-A39B-027E-97CB-CB5DA72B494C}"/>
                  </a:ext>
                </a:extLst>
              </p:cNvPr>
              <p:cNvSpPr txBox="1"/>
              <p:nvPr/>
            </p:nvSpPr>
            <p:spPr>
              <a:xfrm>
                <a:off x="806859" y="1724648"/>
                <a:ext cx="1066852" cy="244184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 spc="-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한국 스마트폰 보급률</a:t>
                </a:r>
              </a:p>
            </p:txBody>
          </p:sp>
          <p:sp>
            <p:nvSpPr>
              <p:cNvPr id="70" name="사각형: 둥근 모서리 69">
                <a:extLst>
                  <a:ext uri="{FF2B5EF4-FFF2-40B4-BE49-F238E27FC236}">
                    <a16:creationId xmlns:a16="http://schemas.microsoft.com/office/drawing/2014/main" id="{4160E0CF-1239-E7B1-E1BB-EEB257135939}"/>
                  </a:ext>
                </a:extLst>
              </p:cNvPr>
              <p:cNvSpPr/>
              <p:nvPr/>
            </p:nvSpPr>
            <p:spPr>
              <a:xfrm>
                <a:off x="601968" y="1750670"/>
                <a:ext cx="192142" cy="192142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34D9F59-13A3-D2FA-DE59-3D38CA67012E}"/>
                </a:ext>
              </a:extLst>
            </p:cNvPr>
            <p:cNvGrpSpPr/>
            <p:nvPr/>
          </p:nvGrpSpPr>
          <p:grpSpPr>
            <a:xfrm>
              <a:off x="528308" y="2058888"/>
              <a:ext cx="1271743" cy="244184"/>
              <a:chOff x="601968" y="1724648"/>
              <a:chExt cx="1271743" cy="244184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859D763-6E4F-9089-8624-64456832C6C0}"/>
                  </a:ext>
                </a:extLst>
              </p:cNvPr>
              <p:cNvSpPr txBox="1"/>
              <p:nvPr/>
            </p:nvSpPr>
            <p:spPr>
              <a:xfrm>
                <a:off x="806859" y="1724648"/>
                <a:ext cx="1066852" cy="244184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 spc="-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고령층 스마트폰 사용률</a:t>
                </a:r>
              </a:p>
            </p:txBody>
          </p:sp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3E602F1C-FC15-FD39-60E0-8F3A232437A5}"/>
                  </a:ext>
                </a:extLst>
              </p:cNvPr>
              <p:cNvSpPr/>
              <p:nvPr/>
            </p:nvSpPr>
            <p:spPr>
              <a:xfrm>
                <a:off x="601968" y="1750670"/>
                <a:ext cx="192142" cy="192142"/>
              </a:xfrm>
              <a:prstGeom prst="roundRect">
                <a:avLst/>
              </a:prstGeom>
              <a:solidFill>
                <a:srgbClr val="276748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sp>
        <p:nvSpPr>
          <p:cNvPr id="71" name="부제목 2">
            <a:extLst>
              <a:ext uri="{FF2B5EF4-FFF2-40B4-BE49-F238E27FC236}">
                <a16:creationId xmlns:a16="http://schemas.microsoft.com/office/drawing/2014/main" id="{64B58A99-219E-DBAA-5884-CD5B1DFB32CA}"/>
              </a:ext>
            </a:extLst>
          </p:cNvPr>
          <p:cNvSpPr txBox="1">
            <a:spLocks/>
          </p:cNvSpPr>
          <p:nvPr/>
        </p:nvSpPr>
        <p:spPr>
          <a:xfrm>
            <a:off x="8904959" y="5884003"/>
            <a:ext cx="4089862" cy="892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BFBFBF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1400" dirty="0">
                <a:solidFill>
                  <a:srgbClr val="BFBFBF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400" dirty="0">
                <a:solidFill>
                  <a:srgbClr val="BFBFBF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한국지능정보사회진흥원</a:t>
            </a:r>
            <a:r>
              <a:rPr lang="en-US" altLang="ko-KR" sz="1400" dirty="0">
                <a:solidFill>
                  <a:srgbClr val="BFBFBF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ko-KR" altLang="en-US" sz="1400" dirty="0">
              <a:solidFill>
                <a:srgbClr val="BFBFBF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0744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E5430759-3BD6-451D-68B4-ED4554C33D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0742445"/>
              </p:ext>
            </p:extLst>
          </p:nvPr>
        </p:nvGraphicFramePr>
        <p:xfrm>
          <a:off x="1060646" y="1450570"/>
          <a:ext cx="7667308" cy="5308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부제목 2">
            <a:extLst>
              <a:ext uri="{FF2B5EF4-FFF2-40B4-BE49-F238E27FC236}">
                <a16:creationId xmlns:a16="http://schemas.microsoft.com/office/drawing/2014/main" id="{407B1DB1-32EE-ABE5-08F2-242305567B78}"/>
              </a:ext>
            </a:extLst>
          </p:cNvPr>
          <p:cNvSpPr txBox="1">
            <a:spLocks/>
          </p:cNvSpPr>
          <p:nvPr/>
        </p:nvSpPr>
        <p:spPr>
          <a:xfrm>
            <a:off x="2137222" y="482428"/>
            <a:ext cx="8211589" cy="892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고령층의 정보화기기 사용 역량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CA78B252-DDEB-4967-854A-AFE2DC0FC48B}"/>
              </a:ext>
            </a:extLst>
          </p:cNvPr>
          <p:cNvSpPr txBox="1">
            <a:spLocks/>
          </p:cNvSpPr>
          <p:nvPr/>
        </p:nvSpPr>
        <p:spPr>
          <a:xfrm>
            <a:off x="3838700" y="6400774"/>
            <a:ext cx="8211589" cy="892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2022,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경기 복지 재단</a:t>
            </a:r>
          </a:p>
        </p:txBody>
      </p:sp>
    </p:spTree>
    <p:extLst>
      <p:ext uri="{BB962C8B-B14F-4D97-AF65-F5344CB8AC3E}">
        <p14:creationId xmlns:p14="http://schemas.microsoft.com/office/powerpoint/2010/main" val="1272600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705</Words>
  <Application>Microsoft Office PowerPoint</Application>
  <PresentationFormat>와이드스크린</PresentationFormat>
  <Paragraphs>196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KoPubWorld돋움체 Bold</vt:lpstr>
      <vt:lpstr>KoPubWorld돋움체 Light</vt:lpstr>
      <vt:lpstr>KoPubWorld돋움체 Medium</vt:lpstr>
      <vt:lpstr>KoPubWorld바탕체 Light</vt:lpstr>
      <vt:lpstr>Sandoll 프레스 Original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준</dc:creator>
  <cp:lastModifiedBy>hyunni06@naver.com</cp:lastModifiedBy>
  <cp:revision>148</cp:revision>
  <dcterms:created xsi:type="dcterms:W3CDTF">2023-02-16T03:18:12Z</dcterms:created>
  <dcterms:modified xsi:type="dcterms:W3CDTF">2023-02-17T06:16:56Z</dcterms:modified>
</cp:coreProperties>
</file>